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2" r:id="rId9"/>
    <p:sldId id="263" r:id="rId10"/>
    <p:sldId id="264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0000"/>
    <a:srgbClr val="7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75" autoAdjust="0"/>
    <p:restoredTop sz="94660"/>
  </p:normalViewPr>
  <p:slideViewPr>
    <p:cSldViewPr snapToGrid="0">
      <p:cViewPr varScale="1">
        <p:scale>
          <a:sx n="85" d="100"/>
          <a:sy n="85" d="100"/>
        </p:scale>
        <p:origin x="324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8F7EA7-021A-409A-985F-6D9A4865C76D}" type="doc">
      <dgm:prSet loTypeId="urn:microsoft.com/office/officeart/2005/8/layout/venn1" loCatId="relationship" qsTypeId="urn:microsoft.com/office/officeart/2005/8/quickstyle/simple1" qsCatId="simple" csTypeId="urn:microsoft.com/office/officeart/2005/8/colors/colorful2" csCatId="colorful" phldr="1"/>
      <dgm:spPr/>
    </dgm:pt>
    <dgm:pt modelId="{6B5C8F45-E0F1-4DF1-AB62-EBA1ED66CC44}">
      <dgm:prSet phldrT="[Text]" custT="1"/>
      <dgm:spPr/>
      <dgm:t>
        <a:bodyPr/>
        <a:lstStyle/>
        <a:p>
          <a:endParaRPr lang="en-US" sz="3200" dirty="0">
            <a:latin typeface="+mn-lt"/>
            <a:cs typeface="Times New Roman" panose="02020603050405020304" pitchFamily="18" charset="0"/>
          </a:endParaRPr>
        </a:p>
      </dgm:t>
    </dgm:pt>
    <dgm:pt modelId="{99588306-7728-4633-B583-13F113617340}" type="parTrans" cxnId="{241132B2-557F-496E-91EE-E49E3935DAB2}">
      <dgm:prSet/>
      <dgm:spPr/>
      <dgm:t>
        <a:bodyPr/>
        <a:lstStyle/>
        <a:p>
          <a:endParaRPr lang="en-US"/>
        </a:p>
      </dgm:t>
    </dgm:pt>
    <dgm:pt modelId="{1DA7ED23-4261-442A-9ADA-08EEA2D5DAE4}" type="sibTrans" cxnId="{241132B2-557F-496E-91EE-E49E3935DAB2}">
      <dgm:prSet/>
      <dgm:spPr/>
      <dgm:t>
        <a:bodyPr/>
        <a:lstStyle/>
        <a:p>
          <a:endParaRPr lang="en-US"/>
        </a:p>
      </dgm:t>
    </dgm:pt>
    <dgm:pt modelId="{CB2723BB-338F-46DE-B403-DD184505D465}">
      <dgm:prSet phldrT="[Text]" custT="1"/>
      <dgm:spPr/>
      <dgm:t>
        <a:bodyPr/>
        <a:lstStyle/>
        <a:p>
          <a:endParaRPr lang="en-US" sz="4000" dirty="0">
            <a:latin typeface="+mn-lt"/>
            <a:cs typeface="Times New Roman" panose="02020603050405020304" pitchFamily="18" charset="0"/>
          </a:endParaRPr>
        </a:p>
      </dgm:t>
    </dgm:pt>
    <dgm:pt modelId="{E643C183-13F7-412C-8642-798617D252FB}" type="parTrans" cxnId="{0497F008-0318-4555-86AC-899756F355EA}">
      <dgm:prSet/>
      <dgm:spPr/>
      <dgm:t>
        <a:bodyPr/>
        <a:lstStyle/>
        <a:p>
          <a:endParaRPr lang="en-US"/>
        </a:p>
      </dgm:t>
    </dgm:pt>
    <dgm:pt modelId="{B419C000-BE66-4848-8E6B-75EE03829FB9}" type="sibTrans" cxnId="{0497F008-0318-4555-86AC-899756F355EA}">
      <dgm:prSet/>
      <dgm:spPr/>
      <dgm:t>
        <a:bodyPr/>
        <a:lstStyle/>
        <a:p>
          <a:endParaRPr lang="en-US"/>
        </a:p>
      </dgm:t>
    </dgm:pt>
    <dgm:pt modelId="{DDC33773-8760-475C-882E-7A74DEAD5F65}">
      <dgm:prSet phldrT="[Text]" custT="1"/>
      <dgm:spPr/>
      <dgm:t>
        <a:bodyPr/>
        <a:lstStyle/>
        <a:p>
          <a:endParaRPr lang="en-US" sz="3200" dirty="0">
            <a:latin typeface="+mn-lt"/>
            <a:cs typeface="Times New Roman" panose="02020603050405020304" pitchFamily="18" charset="0"/>
          </a:endParaRPr>
        </a:p>
      </dgm:t>
    </dgm:pt>
    <dgm:pt modelId="{F1F1E58E-AF5B-4807-993E-B94720AB5A20}" type="parTrans" cxnId="{F1235D6D-E246-46B9-94D9-A25EDEB9FD1D}">
      <dgm:prSet/>
      <dgm:spPr/>
      <dgm:t>
        <a:bodyPr/>
        <a:lstStyle/>
        <a:p>
          <a:endParaRPr lang="en-US"/>
        </a:p>
      </dgm:t>
    </dgm:pt>
    <dgm:pt modelId="{B97373C8-0104-4163-AF86-72CF1C81CD16}" type="sibTrans" cxnId="{F1235D6D-E246-46B9-94D9-A25EDEB9FD1D}">
      <dgm:prSet/>
      <dgm:spPr/>
      <dgm:t>
        <a:bodyPr/>
        <a:lstStyle/>
        <a:p>
          <a:endParaRPr lang="en-US"/>
        </a:p>
      </dgm:t>
    </dgm:pt>
    <dgm:pt modelId="{F7EF919D-DC08-4500-BC28-8993713B3167}" type="pres">
      <dgm:prSet presAssocID="{438F7EA7-021A-409A-985F-6D9A4865C76D}" presName="compositeShape" presStyleCnt="0">
        <dgm:presLayoutVars>
          <dgm:chMax val="7"/>
          <dgm:dir/>
          <dgm:resizeHandles val="exact"/>
        </dgm:presLayoutVars>
      </dgm:prSet>
      <dgm:spPr/>
    </dgm:pt>
    <dgm:pt modelId="{B296BE14-414C-47F2-A17E-DB77EF96A13C}" type="pres">
      <dgm:prSet presAssocID="{6B5C8F45-E0F1-4DF1-AB62-EBA1ED66CC44}" presName="circ1" presStyleLbl="vennNode1" presStyleIdx="0" presStyleCnt="3" custScaleX="108516" custScaleY="86485" custLinFactNeighborX="-257" custLinFactNeighborY="15988"/>
      <dgm:spPr/>
    </dgm:pt>
    <dgm:pt modelId="{586F0EEA-3AC6-4211-BBBC-5AE2C16F114C}" type="pres">
      <dgm:prSet presAssocID="{6B5C8F45-E0F1-4DF1-AB62-EBA1ED66CC4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90FF92C-B1DA-47D1-9F6F-235B5BA07FCB}" type="pres">
      <dgm:prSet presAssocID="{CB2723BB-338F-46DE-B403-DD184505D465}" presName="circ2" presStyleLbl="vennNode1" presStyleIdx="1" presStyleCnt="3" custScaleX="117627" custScaleY="108487" custLinFactNeighborX="4933" custLinFactNeighborY="-27547"/>
      <dgm:spPr/>
    </dgm:pt>
    <dgm:pt modelId="{156A63E2-F3A6-4B6C-A34F-9B27D22DA996}" type="pres">
      <dgm:prSet presAssocID="{CB2723BB-338F-46DE-B403-DD184505D465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0122492-122E-449A-926F-6FCE59F81054}" type="pres">
      <dgm:prSet presAssocID="{DDC33773-8760-475C-882E-7A74DEAD5F65}" presName="circ3" presStyleLbl="vennNode1" presStyleIdx="2" presStyleCnt="3" custScaleX="129252" custScaleY="119506" custLinFactNeighborX="18522" custLinFactNeighborY="-2572"/>
      <dgm:spPr/>
    </dgm:pt>
    <dgm:pt modelId="{A921A2DF-557F-4294-9311-B2F04EF25B9C}" type="pres">
      <dgm:prSet presAssocID="{DDC33773-8760-475C-882E-7A74DEAD5F6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0497F008-0318-4555-86AC-899756F355EA}" srcId="{438F7EA7-021A-409A-985F-6D9A4865C76D}" destId="{CB2723BB-338F-46DE-B403-DD184505D465}" srcOrd="1" destOrd="0" parTransId="{E643C183-13F7-412C-8642-798617D252FB}" sibTransId="{B419C000-BE66-4848-8E6B-75EE03829FB9}"/>
    <dgm:cxn modelId="{23B31A22-E75E-4BD3-A845-2D1FC7205C83}" type="presOf" srcId="{CB2723BB-338F-46DE-B403-DD184505D465}" destId="{156A63E2-F3A6-4B6C-A34F-9B27D22DA996}" srcOrd="1" destOrd="0" presId="urn:microsoft.com/office/officeart/2005/8/layout/venn1"/>
    <dgm:cxn modelId="{EEE87726-7CE1-477C-9302-DAB71743A4BB}" type="presOf" srcId="{DDC33773-8760-475C-882E-7A74DEAD5F65}" destId="{30122492-122E-449A-926F-6FCE59F81054}" srcOrd="0" destOrd="0" presId="urn:microsoft.com/office/officeart/2005/8/layout/venn1"/>
    <dgm:cxn modelId="{F1235D6D-E246-46B9-94D9-A25EDEB9FD1D}" srcId="{438F7EA7-021A-409A-985F-6D9A4865C76D}" destId="{DDC33773-8760-475C-882E-7A74DEAD5F65}" srcOrd="2" destOrd="0" parTransId="{F1F1E58E-AF5B-4807-993E-B94720AB5A20}" sibTransId="{B97373C8-0104-4163-AF86-72CF1C81CD16}"/>
    <dgm:cxn modelId="{03A26974-5E83-4531-8502-CBDCD8541ACD}" type="presOf" srcId="{6B5C8F45-E0F1-4DF1-AB62-EBA1ED66CC44}" destId="{586F0EEA-3AC6-4211-BBBC-5AE2C16F114C}" srcOrd="1" destOrd="0" presId="urn:microsoft.com/office/officeart/2005/8/layout/venn1"/>
    <dgm:cxn modelId="{BBD7648A-976B-4CE6-9281-4CB167C4ED06}" type="presOf" srcId="{DDC33773-8760-475C-882E-7A74DEAD5F65}" destId="{A921A2DF-557F-4294-9311-B2F04EF25B9C}" srcOrd="1" destOrd="0" presId="urn:microsoft.com/office/officeart/2005/8/layout/venn1"/>
    <dgm:cxn modelId="{241132B2-557F-496E-91EE-E49E3935DAB2}" srcId="{438F7EA7-021A-409A-985F-6D9A4865C76D}" destId="{6B5C8F45-E0F1-4DF1-AB62-EBA1ED66CC44}" srcOrd="0" destOrd="0" parTransId="{99588306-7728-4633-B583-13F113617340}" sibTransId="{1DA7ED23-4261-442A-9ADA-08EEA2D5DAE4}"/>
    <dgm:cxn modelId="{D4F372CF-8955-4025-BAD1-14BCDFE0D390}" type="presOf" srcId="{6B5C8F45-E0F1-4DF1-AB62-EBA1ED66CC44}" destId="{B296BE14-414C-47F2-A17E-DB77EF96A13C}" srcOrd="0" destOrd="0" presId="urn:microsoft.com/office/officeart/2005/8/layout/venn1"/>
    <dgm:cxn modelId="{0B6758E6-940B-4F5D-8EEA-D19AD4DF76BA}" type="presOf" srcId="{CB2723BB-338F-46DE-B403-DD184505D465}" destId="{190FF92C-B1DA-47D1-9F6F-235B5BA07FCB}" srcOrd="0" destOrd="0" presId="urn:microsoft.com/office/officeart/2005/8/layout/venn1"/>
    <dgm:cxn modelId="{452D47F8-6547-46C1-8500-CF6B2AD19E48}" type="presOf" srcId="{438F7EA7-021A-409A-985F-6D9A4865C76D}" destId="{F7EF919D-DC08-4500-BC28-8993713B3167}" srcOrd="0" destOrd="0" presId="urn:microsoft.com/office/officeart/2005/8/layout/venn1"/>
    <dgm:cxn modelId="{97404309-30BC-4B60-AEAC-31C0D6AE74B9}" type="presParOf" srcId="{F7EF919D-DC08-4500-BC28-8993713B3167}" destId="{B296BE14-414C-47F2-A17E-DB77EF96A13C}" srcOrd="0" destOrd="0" presId="urn:microsoft.com/office/officeart/2005/8/layout/venn1"/>
    <dgm:cxn modelId="{0BD229F3-E6F6-4563-B354-0A6B519A2BB6}" type="presParOf" srcId="{F7EF919D-DC08-4500-BC28-8993713B3167}" destId="{586F0EEA-3AC6-4211-BBBC-5AE2C16F114C}" srcOrd="1" destOrd="0" presId="urn:microsoft.com/office/officeart/2005/8/layout/venn1"/>
    <dgm:cxn modelId="{418D8C49-0AF7-4A09-BB8F-A8D6D43C42EF}" type="presParOf" srcId="{F7EF919D-DC08-4500-BC28-8993713B3167}" destId="{190FF92C-B1DA-47D1-9F6F-235B5BA07FCB}" srcOrd="2" destOrd="0" presId="urn:microsoft.com/office/officeart/2005/8/layout/venn1"/>
    <dgm:cxn modelId="{D794D793-D112-4796-B46F-6E3BE4515C08}" type="presParOf" srcId="{F7EF919D-DC08-4500-BC28-8993713B3167}" destId="{156A63E2-F3A6-4B6C-A34F-9B27D22DA996}" srcOrd="3" destOrd="0" presId="urn:microsoft.com/office/officeart/2005/8/layout/venn1"/>
    <dgm:cxn modelId="{9677E25C-5157-47B4-82B6-DEAFC313BAA5}" type="presParOf" srcId="{F7EF919D-DC08-4500-BC28-8993713B3167}" destId="{30122492-122E-449A-926F-6FCE59F81054}" srcOrd="4" destOrd="0" presId="urn:microsoft.com/office/officeart/2005/8/layout/venn1"/>
    <dgm:cxn modelId="{1913A5B2-5A6C-43AD-A365-78A5C8943E92}" type="presParOf" srcId="{F7EF919D-DC08-4500-BC28-8993713B3167}" destId="{A921A2DF-557F-4294-9311-B2F04EF25B9C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96BE14-414C-47F2-A17E-DB77EF96A13C}">
      <dsp:nvSpPr>
        <dsp:cNvPr id="0" name=""/>
        <dsp:cNvSpPr/>
      </dsp:nvSpPr>
      <dsp:spPr>
        <a:xfrm>
          <a:off x="2386096" y="538840"/>
          <a:ext cx="3528072" cy="2811800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>
            <a:latin typeface="+mn-lt"/>
            <a:cs typeface="Times New Roman" panose="02020603050405020304" pitchFamily="18" charset="0"/>
          </a:endParaRPr>
        </a:p>
      </dsp:txBody>
      <dsp:txXfrm>
        <a:off x="2856505" y="1030905"/>
        <a:ext cx="2587253" cy="1265310"/>
      </dsp:txXfrm>
    </dsp:sp>
    <dsp:sp modelId="{190FF92C-B1DA-47D1-9F6F-235B5BA07FCB}">
      <dsp:nvSpPr>
        <dsp:cNvPr id="0" name=""/>
        <dsp:cNvSpPr/>
      </dsp:nvSpPr>
      <dsp:spPr>
        <a:xfrm>
          <a:off x="3579866" y="797765"/>
          <a:ext cx="3824289" cy="3527129"/>
        </a:xfrm>
        <a:prstGeom prst="ellipse">
          <a:avLst/>
        </a:prstGeom>
        <a:solidFill>
          <a:schemeClr val="accent2">
            <a:alpha val="50000"/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 dirty="0">
            <a:latin typeface="+mn-lt"/>
            <a:cs typeface="Times New Roman" panose="02020603050405020304" pitchFamily="18" charset="0"/>
          </a:endParaRPr>
        </a:p>
      </dsp:txBody>
      <dsp:txXfrm>
        <a:off x="4749461" y="1708941"/>
        <a:ext cx="2294573" cy="1939921"/>
      </dsp:txXfrm>
    </dsp:sp>
    <dsp:sp modelId="{30122492-122E-449A-926F-6FCE59F81054}">
      <dsp:nvSpPr>
        <dsp:cNvPr id="0" name=""/>
        <dsp:cNvSpPr/>
      </dsp:nvSpPr>
      <dsp:spPr>
        <a:xfrm>
          <a:off x="1486413" y="1430628"/>
          <a:ext cx="4202241" cy="3885379"/>
        </a:xfrm>
        <a:prstGeom prst="ellipse">
          <a:avLst/>
        </a:prstGeom>
        <a:solidFill>
          <a:schemeClr val="accent2">
            <a:alpha val="50000"/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>
            <a:latin typeface="+mn-lt"/>
            <a:cs typeface="Times New Roman" panose="02020603050405020304" pitchFamily="18" charset="0"/>
          </a:endParaRPr>
        </a:p>
      </dsp:txBody>
      <dsp:txXfrm>
        <a:off x="1882124" y="2434351"/>
        <a:ext cx="2521344" cy="21369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35DFB-EEA7-4F41-8CE5-048F643602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D109E6-4B8B-4261-98DB-5C70093403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C3712A-B300-4CDF-8C90-1BA2BD872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6ABC6-E420-44CD-AAE9-1D9AF4B49206}" type="datetimeFigureOut">
              <a:rPr lang="en-GB" smtClean="0"/>
              <a:t>09/11/2018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07D42A-3499-452F-A110-383933200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E8B0D-1B8D-4431-A6C4-7A115EEBB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94657-5935-4AEE-8525-44AFE30B36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183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142BE-1B93-4570-BF47-E52E29A6A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79F479-2F09-420D-AD2D-8C05F5EC07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5B159-16E0-451A-803F-9B1A41AC1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6ABC6-E420-44CD-AAE9-1D9AF4B49206}" type="datetimeFigureOut">
              <a:rPr lang="en-GB" smtClean="0"/>
              <a:t>09/11/2018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6D74E-0524-4CE6-B91B-08802EEE7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46001-01E2-4E4D-BA1C-41FC0BDAD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94657-5935-4AEE-8525-44AFE30B36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030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63DF1E-2B98-4088-A02B-C407C5BDDB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76E57-42D4-433E-BEA8-1E56B559F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3E11A-2717-45AC-9F84-CA00E8B01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6ABC6-E420-44CD-AAE9-1D9AF4B49206}" type="datetimeFigureOut">
              <a:rPr lang="en-GB" smtClean="0"/>
              <a:t>09/11/2018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F30F79-5721-4F06-91C4-8D0884180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639E6-E21A-41FF-B887-3854ABE2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94657-5935-4AEE-8525-44AFE30B36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528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C1C77-3B72-4556-BE9A-B529C251A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C0339-2A59-4E5C-A4FF-BB3B2ABF4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4B31A-1513-4328-A42A-B2E68F37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6ABC6-E420-44CD-AAE9-1D9AF4B49206}" type="datetimeFigureOut">
              <a:rPr lang="en-GB" smtClean="0"/>
              <a:t>09/11/2018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6E997-658F-4B24-964A-5F5EF4EAE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1B819-4873-414C-BE5E-6E9E6A621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94657-5935-4AEE-8525-44AFE30B36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4847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96B11-C5E2-453C-BC9F-03A82DBE9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819013-16B6-4248-B1FF-9651B9CA5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CC39EB-0EAB-4BBB-B46E-03958A815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6ABC6-E420-44CD-AAE9-1D9AF4B49206}" type="datetimeFigureOut">
              <a:rPr lang="en-GB" smtClean="0"/>
              <a:t>09/11/2018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C2860-8CFA-47E3-AF0B-BF1EDF743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D5A809-FCB0-4DEE-A892-B84AE657F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94657-5935-4AEE-8525-44AFE30B36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354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2EAA-FA9E-4C94-9979-1297B4563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2D80E-E098-48F7-A1D8-F59078BCEF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E30478-4950-4B6B-B338-4F704F16A2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459D41-689E-4DA9-A8B9-DF044B30E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6ABC6-E420-44CD-AAE9-1D9AF4B49206}" type="datetimeFigureOut">
              <a:rPr lang="en-GB" smtClean="0"/>
              <a:t>09/11/2018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BFF9D-8FC8-4D85-BFE7-89CDA0BD9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FB3AEB-EE37-4A11-98B6-8B31AFBE1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94657-5935-4AEE-8525-44AFE30B36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870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DEFDE-2797-43F5-BBE8-30F3BBA2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F3128D-8F37-4DBC-828A-E13868F2C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C992B0-C9C3-423C-83C4-D6A24439F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0B3E5B-BEF5-4C19-89E1-144643713A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934FB6-37E8-4E37-BE7A-80E64C88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FF1ED6-A5B7-4020-A98E-DC8B5682E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6ABC6-E420-44CD-AAE9-1D9AF4B49206}" type="datetimeFigureOut">
              <a:rPr lang="en-GB" smtClean="0"/>
              <a:t>09/11/2018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9A4EAF-9A06-413E-967A-11CD9E27D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7440DC-9067-47EF-8A00-8FE8A2B7A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94657-5935-4AEE-8525-44AFE30B36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726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62B42-BF83-43F8-92C9-54A31C5D5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807748-D795-4F2F-8A62-6D8E4649B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6ABC6-E420-44CD-AAE9-1D9AF4B49206}" type="datetimeFigureOut">
              <a:rPr lang="en-GB" smtClean="0"/>
              <a:t>09/11/2018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B0F4A2-3273-4AEF-B813-17BD534BC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0353-F6FC-40B8-A26E-69088E4E1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94657-5935-4AEE-8525-44AFE30B36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594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62239E-8930-47CF-9E94-8FF81B471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6ABC6-E420-44CD-AAE9-1D9AF4B49206}" type="datetimeFigureOut">
              <a:rPr lang="en-GB" smtClean="0"/>
              <a:t>09/11/2018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AD4299-C153-4FE6-8589-8B955ABD9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66B60-8272-47A0-95CD-A55017E0E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94657-5935-4AEE-8525-44AFE30B36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4008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6869E-91FB-456B-AE0B-5F0B425BC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96CE8-EA37-45D5-8483-DA7429F94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028EA1-1CA6-4EA9-A7F3-694336BE5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096271-DD80-4879-A3AA-04982A013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6ABC6-E420-44CD-AAE9-1D9AF4B49206}" type="datetimeFigureOut">
              <a:rPr lang="en-GB" smtClean="0"/>
              <a:t>09/11/2018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4FF35C-AF87-4690-BFA7-E62C217DC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AC0B45-849D-4AEE-8496-9E955D1EC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94657-5935-4AEE-8525-44AFE30B36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0157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F9D94-088E-437A-AD86-3EC5871F2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60C474-62B3-4A57-BB6F-DB98052869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7DBA68-3ECD-4754-BADE-C68F7FF40E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540829-4F0C-4C5B-BE5B-D423EC43E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6ABC6-E420-44CD-AAE9-1D9AF4B49206}" type="datetimeFigureOut">
              <a:rPr lang="en-GB" smtClean="0"/>
              <a:t>09/11/2018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E3BEB7-1FDB-4056-9FF8-D9E76AC9C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442791-1EBF-4BEC-8E50-78D72AE83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94657-5935-4AEE-8525-44AFE30B36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2408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8223AF-BB38-47C0-9D7C-419F01ECA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0CED73-EA31-4D1E-93D4-760A7289C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F9727-F018-47BE-A618-B04FDE280C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6ABC6-E420-44CD-AAE9-1D9AF4B49206}" type="datetimeFigureOut">
              <a:rPr lang="en-GB" smtClean="0"/>
              <a:t>09/11/2018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AFFD1-97B8-4E45-BCC1-80FA642376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B75F1-C2E5-4391-9F28-31DF783292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94657-5935-4AEE-8525-44AFE30B36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476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osetreestrust.co.uk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8D6B7-F156-4D10-82BA-E90F1628C0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8575" y="779463"/>
            <a:ext cx="9980341" cy="2387600"/>
          </a:xfrm>
        </p:spPr>
        <p:txBody>
          <a:bodyPr>
            <a:noAutofit/>
          </a:bodyPr>
          <a:lstStyle/>
          <a:p>
            <a:r>
              <a:rPr lang="en-GB" sz="4400" b="1" dirty="0">
                <a:solidFill>
                  <a:schemeClr val="accent1">
                    <a:lumMod val="75000"/>
                  </a:schemeClr>
                </a:solidFill>
              </a:rPr>
              <a:t>Withdrawal of pharmacological therapy for heart failure in recovered dilated cardiomyopathy – a randomised trial </a:t>
            </a:r>
            <a:br>
              <a:rPr lang="en-GB" sz="4400" dirty="0"/>
            </a:br>
            <a:r>
              <a:rPr lang="en-GB" sz="5400" b="1" dirty="0">
                <a:solidFill>
                  <a:srgbClr val="C00000"/>
                </a:solidFill>
              </a:rPr>
              <a:t>TRED-HF</a:t>
            </a:r>
            <a:endParaRPr lang="en-GB" sz="4400" b="1" dirty="0">
              <a:solidFill>
                <a:srgbClr val="C0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DE3C8D-5DCB-419D-BACC-54DE25C8E8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7120" y="3410332"/>
            <a:ext cx="10409256" cy="1655762"/>
          </a:xfrm>
        </p:spPr>
        <p:txBody>
          <a:bodyPr>
            <a:normAutofit lnSpcReduction="10000"/>
          </a:bodyPr>
          <a:lstStyle/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Brian P Halliday </a:t>
            </a:r>
            <a:r>
              <a:rPr lang="en-GB" sz="1400" b="1" dirty="0">
                <a:solidFill>
                  <a:schemeClr val="accent1">
                    <a:lumMod val="50000"/>
                  </a:schemeClr>
                </a:solidFill>
              </a:rPr>
              <a:t>MBChB PhD</a:t>
            </a:r>
          </a:p>
          <a:p>
            <a:r>
              <a:rPr lang="en-GB" sz="1600" dirty="0">
                <a:solidFill>
                  <a:schemeClr val="accent1">
                    <a:lumMod val="50000"/>
                  </a:schemeClr>
                </a:solidFill>
              </a:rPr>
              <a:t>Imperial College, London</a:t>
            </a:r>
          </a:p>
          <a:p>
            <a:endParaRPr lang="en-GB" sz="12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sz="1900" dirty="0">
                <a:solidFill>
                  <a:schemeClr val="accent1">
                    <a:lumMod val="50000"/>
                  </a:schemeClr>
                </a:solidFill>
              </a:rPr>
              <a:t>On behalf of </a:t>
            </a:r>
            <a:r>
              <a:rPr lang="en-GB" sz="1900" b="1" dirty="0">
                <a:solidFill>
                  <a:schemeClr val="accent1">
                    <a:lumMod val="50000"/>
                  </a:schemeClr>
                </a:solidFill>
              </a:rPr>
              <a:t>Sanjay K Prasad (PI)</a:t>
            </a:r>
            <a:r>
              <a:rPr lang="en-GB" sz="1900" dirty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en-GB" sz="1900" b="1" dirty="0">
                <a:solidFill>
                  <a:schemeClr val="accent1">
                    <a:lumMod val="50000"/>
                  </a:schemeClr>
                </a:solidFill>
              </a:rPr>
              <a:t> John GF Cleland (co-PI)</a:t>
            </a:r>
            <a:r>
              <a:rPr lang="en-GB" sz="1900" dirty="0">
                <a:solidFill>
                  <a:schemeClr val="accent1">
                    <a:lumMod val="50000"/>
                  </a:schemeClr>
                </a:solidFill>
              </a:rPr>
              <a:t>, Rebecca Wassall, Amrit Lota, Zohya Khalique, John Gregson, Dudley J Pennell, Stuart D Rosen, Martin R Cowie and the TRED-HF investigators 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34759AF-F6FD-49DE-8996-C0FDBA8859DD}"/>
              </a:ext>
            </a:extLst>
          </p:cNvPr>
          <p:cNvSpPr txBox="1">
            <a:spLocks/>
          </p:cNvSpPr>
          <p:nvPr/>
        </p:nvSpPr>
        <p:spPr>
          <a:xfrm>
            <a:off x="1048916" y="5066094"/>
            <a:ext cx="10080000" cy="661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11</a:t>
            </a:r>
            <a:r>
              <a:rPr lang="en-GB" sz="1800" baseline="30000" dirty="0">
                <a:solidFill>
                  <a:schemeClr val="accent1">
                    <a:lumMod val="50000"/>
                  </a:schemeClr>
                </a:solidFill>
              </a:rPr>
              <a:t>th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 November 2018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BEF697-B447-4095-A5BF-C0A426E5F5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2" r="15924"/>
          <a:stretch/>
        </p:blipFill>
        <p:spPr>
          <a:xfrm>
            <a:off x="10774680" y="5462365"/>
            <a:ext cx="1417320" cy="1331979"/>
          </a:xfrm>
          <a:prstGeom prst="rect">
            <a:avLst/>
          </a:prstGeom>
        </p:spPr>
      </p:pic>
      <p:pic>
        <p:nvPicPr>
          <p:cNvPr id="6" name="Picture 2" descr="https://www.pencf.org.uk/images_folder/pencf_royal_brompton_logo.jpg">
            <a:extLst>
              <a:ext uri="{FF2B5EF4-FFF2-40B4-BE49-F238E27FC236}">
                <a16:creationId xmlns:a16="http://schemas.microsoft.com/office/drawing/2014/main" id="{3B2CF923-8DEA-437B-BFF9-D7169A85EE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" t="15235" r="3679" b="7929"/>
          <a:stretch/>
        </p:blipFill>
        <p:spPr bwMode="auto">
          <a:xfrm>
            <a:off x="156984" y="6090176"/>
            <a:ext cx="3646170" cy="66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www.imperial.ac.uk/ImageCropToolT4/imageTool/uploaded-images/Imperial_2_Pantones--tojpeg_1489141488532_x2.jpg">
            <a:extLst>
              <a:ext uri="{FF2B5EF4-FFF2-40B4-BE49-F238E27FC236}">
                <a16:creationId xmlns:a16="http://schemas.microsoft.com/office/drawing/2014/main" id="{DBDFF374-8794-4EB1-AB4D-303E23F4C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745" y="5879636"/>
            <a:ext cx="2592288" cy="87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3B3F6-480F-4A62-BC02-96CB24FF42BD}"/>
              </a:ext>
            </a:extLst>
          </p:cNvPr>
          <p:cNvSpPr txBox="1"/>
          <p:nvPr/>
        </p:nvSpPr>
        <p:spPr>
          <a:xfrm>
            <a:off x="462844" y="101834"/>
            <a:ext cx="8489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Embargoed until 10:45 a.m. CT/11:45 a.m. EST Nov. 11, 2018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19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7BF47-F2C0-4E6E-ADCF-A290578D0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868"/>
            <a:ext cx="10515600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Primary end-point components</a:t>
            </a:r>
            <a:endParaRPr lang="en-GB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9F27BCA-203D-4531-8EFB-2EBBA658C4CC}"/>
              </a:ext>
            </a:extLst>
          </p:cNvPr>
          <p:cNvGrpSpPr/>
          <p:nvPr/>
        </p:nvGrpSpPr>
        <p:grpSpPr>
          <a:xfrm>
            <a:off x="2007054" y="1207707"/>
            <a:ext cx="8128000" cy="5418667"/>
            <a:chOff x="2032000" y="719666"/>
            <a:chExt cx="8128000" cy="5418667"/>
          </a:xfrm>
        </p:grpSpPr>
        <p:graphicFrame>
          <p:nvGraphicFramePr>
            <p:cNvPr id="27" name="Diagram 26">
              <a:extLst>
                <a:ext uri="{FF2B5EF4-FFF2-40B4-BE49-F238E27FC236}">
                  <a16:creationId xmlns:a16="http://schemas.microsoft.com/office/drawing/2014/main" id="{01C129C8-73D0-433E-91F6-5A0FAEC3443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447670090"/>
                </p:ext>
              </p:extLst>
            </p:nvPr>
          </p:nvGraphicFramePr>
          <p:xfrm>
            <a:off x="2032000" y="719666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764ACEE-44F5-4756-AA67-2CB6D0E06E1E}"/>
                </a:ext>
              </a:extLst>
            </p:cNvPr>
            <p:cNvSpPr txBox="1"/>
            <p:nvPr/>
          </p:nvSpPr>
          <p:spPr>
            <a:xfrm>
              <a:off x="6924905" y="2129895"/>
              <a:ext cx="6655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n=2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4968AF9-09B2-449D-BD3B-6BD8661A9CE7}"/>
                </a:ext>
              </a:extLst>
            </p:cNvPr>
            <p:cNvSpPr txBox="1"/>
            <p:nvPr/>
          </p:nvSpPr>
          <p:spPr>
            <a:xfrm>
              <a:off x="4746713" y="2509027"/>
              <a:ext cx="7457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n=2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743CEF2-FEB0-4DD1-ABBC-4611E36A0509}"/>
                </a:ext>
              </a:extLst>
            </p:cNvPr>
            <p:cNvSpPr txBox="1"/>
            <p:nvPr/>
          </p:nvSpPr>
          <p:spPr>
            <a:xfrm>
              <a:off x="6607114" y="4074099"/>
              <a:ext cx="7457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n=2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EAB185F-2F37-4469-944B-B5922A29DEC6}"/>
                </a:ext>
              </a:extLst>
            </p:cNvPr>
            <p:cNvSpPr txBox="1"/>
            <p:nvPr/>
          </p:nvSpPr>
          <p:spPr>
            <a:xfrm>
              <a:off x="6060385" y="3020789"/>
              <a:ext cx="7457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n=3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2547514-EFDE-469A-A689-5FE93F589B45}"/>
                </a:ext>
              </a:extLst>
            </p:cNvPr>
            <p:cNvSpPr txBox="1"/>
            <p:nvPr/>
          </p:nvSpPr>
          <p:spPr>
            <a:xfrm>
              <a:off x="6312850" y="1322044"/>
              <a:ext cx="5453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n=1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8DA6863-16C9-4187-B34E-ECE92BC2AF77}"/>
                </a:ext>
              </a:extLst>
            </p:cNvPr>
            <p:cNvSpPr txBox="1"/>
            <p:nvPr/>
          </p:nvSpPr>
          <p:spPr>
            <a:xfrm>
              <a:off x="4374992" y="4379435"/>
              <a:ext cx="7457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n=5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F9485C8-774B-4AD4-B497-93DE5242B324}"/>
                </a:ext>
              </a:extLst>
            </p:cNvPr>
            <p:cNvSpPr txBox="1"/>
            <p:nvPr/>
          </p:nvSpPr>
          <p:spPr>
            <a:xfrm>
              <a:off x="8136816" y="3250581"/>
              <a:ext cx="7457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n=4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AFE93C2-A8BA-4111-B698-E5862AF8B9F3}"/>
                </a:ext>
              </a:extLst>
            </p:cNvPr>
            <p:cNvSpPr txBox="1"/>
            <p:nvPr/>
          </p:nvSpPr>
          <p:spPr>
            <a:xfrm>
              <a:off x="5288924" y="781788"/>
              <a:ext cx="14494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NT-pro-BNP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59D83AF-8D5D-4DD7-9E36-36D2F03B2956}"/>
                </a:ext>
              </a:extLst>
            </p:cNvPr>
            <p:cNvSpPr txBox="1"/>
            <p:nvPr/>
          </p:nvSpPr>
          <p:spPr>
            <a:xfrm>
              <a:off x="8863765" y="4402069"/>
              <a:ext cx="8613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LVEDV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DF74AE3-C5DB-4C6A-A579-D97B97272FA8}"/>
                </a:ext>
              </a:extLst>
            </p:cNvPr>
            <p:cNvSpPr txBox="1"/>
            <p:nvPr/>
          </p:nvSpPr>
          <p:spPr>
            <a:xfrm>
              <a:off x="3119075" y="5161995"/>
              <a:ext cx="6679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LVEF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B1AF9AC-0EB1-4AB9-A5EE-7889BDF2023E}"/>
                </a:ext>
              </a:extLst>
            </p:cNvPr>
            <p:cNvSpPr/>
            <p:nvPr/>
          </p:nvSpPr>
          <p:spPr>
            <a:xfrm>
              <a:off x="5460690" y="1334744"/>
              <a:ext cx="844543" cy="81900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2060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F6B001D-ADE7-4EF7-BD47-687C622312AF}"/>
                </a:ext>
              </a:extLst>
            </p:cNvPr>
            <p:cNvSpPr txBox="1"/>
            <p:nvPr/>
          </p:nvSpPr>
          <p:spPr>
            <a:xfrm>
              <a:off x="5603287" y="1648465"/>
              <a:ext cx="5774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n=1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93AA575-F142-4923-BD8D-5921137F6F60}"/>
                </a:ext>
              </a:extLst>
            </p:cNvPr>
            <p:cNvSpPr txBox="1"/>
            <p:nvPr/>
          </p:nvSpPr>
          <p:spPr>
            <a:xfrm>
              <a:off x="5481797" y="1470104"/>
              <a:ext cx="7174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Clinical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108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E29B0-A0C6-424C-AEFA-E407B6DE4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8041"/>
            <a:ext cx="10515600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Safety end-points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82568-68BF-4B8A-9E5B-E17D80F90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4371"/>
            <a:ext cx="10515600" cy="4662258"/>
          </a:xfrm>
        </p:spPr>
        <p:txBody>
          <a:bodyPr>
            <a:normAutofit lnSpcReduction="10000"/>
          </a:bodyPr>
          <a:lstStyle/>
          <a:p>
            <a:r>
              <a:rPr lang="en-GB" dirty="0">
                <a:solidFill>
                  <a:srgbClr val="002060"/>
                </a:solidFill>
              </a:rPr>
              <a:t>No deaths, unplanned heart failure hospitalisations or MACE</a:t>
            </a:r>
          </a:p>
          <a:p>
            <a:endParaRPr lang="en-GB" sz="800" dirty="0">
              <a:solidFill>
                <a:srgbClr val="002060"/>
              </a:solidFill>
            </a:endParaRPr>
          </a:p>
          <a:p>
            <a:r>
              <a:rPr lang="en-GB" dirty="0">
                <a:solidFill>
                  <a:srgbClr val="002060"/>
                </a:solidFill>
              </a:rPr>
              <a:t>3 serious adverse events in withdrawal arm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Hospitalisations: urinary sepsis, non-cardiac chest pain and an elective procedure</a:t>
            </a:r>
          </a:p>
          <a:p>
            <a:pPr lvl="1"/>
            <a:endParaRPr lang="en-GB" sz="800" dirty="0">
              <a:solidFill>
                <a:srgbClr val="002060"/>
              </a:solidFill>
            </a:endParaRPr>
          </a:p>
          <a:p>
            <a:r>
              <a:rPr lang="en-GB" dirty="0">
                <a:solidFill>
                  <a:srgbClr val="002060"/>
                </a:solidFill>
              </a:rPr>
              <a:t>No sustained ventricular arrhythmia or device therapies</a:t>
            </a:r>
          </a:p>
          <a:p>
            <a:r>
              <a:rPr lang="en-GB" dirty="0">
                <a:solidFill>
                  <a:srgbClr val="002060"/>
                </a:solidFill>
              </a:rPr>
              <a:t>Three pts developed AF in withdrawal arm</a:t>
            </a:r>
          </a:p>
          <a:p>
            <a:endParaRPr lang="en-GB" sz="800" dirty="0">
              <a:solidFill>
                <a:srgbClr val="002060"/>
              </a:solidFill>
            </a:endParaRPr>
          </a:p>
          <a:p>
            <a:r>
              <a:rPr lang="en-GB" dirty="0">
                <a:solidFill>
                  <a:srgbClr val="002060"/>
                </a:solidFill>
              </a:rPr>
              <a:t>All pts who met primary end-point were asymptomatic at follow-up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17 of 20 pts had LVEF&gt;50%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2 had LVEF 45-50% and 1 had LVEF 43%</a:t>
            </a:r>
          </a:p>
        </p:txBody>
      </p:sp>
    </p:spTree>
    <p:extLst>
      <p:ext uri="{BB962C8B-B14F-4D97-AF65-F5344CB8AC3E}">
        <p14:creationId xmlns:p14="http://schemas.microsoft.com/office/powerpoint/2010/main" val="286147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AD620-4FC4-49AF-B970-76FF6A7B0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Secondary end-points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9958893-2427-42B2-8CE7-06B05DDD67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966886"/>
              </p:ext>
            </p:extLst>
          </p:nvPr>
        </p:nvGraphicFramePr>
        <p:xfrm>
          <a:off x="378823" y="2444706"/>
          <a:ext cx="5192920" cy="3141474"/>
        </p:xfrm>
        <a:graphic>
          <a:graphicData uri="http://schemas.openxmlformats.org/drawingml/2006/table">
            <a:tbl>
              <a:tblPr firstRow="1" firstCol="1" bandRow="1"/>
              <a:tblGrid>
                <a:gridCol w="1762112">
                  <a:extLst>
                    <a:ext uri="{9D8B030D-6E8A-4147-A177-3AD203B41FA5}">
                      <a16:colId xmlns:a16="http://schemas.microsoft.com/office/drawing/2014/main" val="3298021522"/>
                    </a:ext>
                  </a:extLst>
                </a:gridCol>
                <a:gridCol w="2707555">
                  <a:extLst>
                    <a:ext uri="{9D8B030D-6E8A-4147-A177-3AD203B41FA5}">
                      <a16:colId xmlns:a16="http://schemas.microsoft.com/office/drawing/2014/main" val="3816669855"/>
                    </a:ext>
                  </a:extLst>
                </a:gridCol>
                <a:gridCol w="723253">
                  <a:extLst>
                    <a:ext uri="{9D8B030D-6E8A-4147-A177-3AD203B41FA5}">
                      <a16:colId xmlns:a16="http://schemas.microsoft.com/office/drawing/2014/main" val="3924742436"/>
                    </a:ext>
                  </a:extLst>
                </a:gridCol>
              </a:tblGrid>
              <a:tr h="6731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Outcome</a:t>
                      </a:r>
                      <a:endParaRPr lang="en-GB" sz="18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Estimated mean effect of therapy withdrawal on 6-month values (95% CI)</a:t>
                      </a:r>
                      <a:endParaRPr lang="en-GB" sz="18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 value</a:t>
                      </a:r>
                      <a:endParaRPr lang="en-GB" sz="18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4144998"/>
                  </a:ext>
                </a:extLst>
              </a:tr>
              <a:tr h="224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LVEF, %</a:t>
                      </a:r>
                      <a:endParaRPr lang="en-GB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-9·5 (-14·0 to -4·9)</a:t>
                      </a:r>
                      <a:endParaRPr lang="en-GB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0·0001</a:t>
                      </a:r>
                      <a:endParaRPr lang="en-GB" sz="180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9203239"/>
                  </a:ext>
                </a:extLst>
              </a:tr>
              <a:tr h="224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LVEDVi</a:t>
                      </a: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ml/m</a:t>
                      </a:r>
                      <a:r>
                        <a:rPr lang="en-GB" sz="1400" baseline="300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4·7 (-1·5 to 11·0)</a:t>
                      </a:r>
                      <a:endParaRPr lang="en-GB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0·14</a:t>
                      </a:r>
                      <a:endParaRPr lang="en-GB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2152138"/>
                  </a:ext>
                </a:extLst>
              </a:tr>
              <a:tr h="224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LAVi</a:t>
                      </a: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ml/m</a:t>
                      </a:r>
                      <a:r>
                        <a:rPr lang="en-GB" sz="1400" baseline="300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0·5 (-4·2 to 5·2)</a:t>
                      </a:r>
                      <a:endParaRPr lang="en-GB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0·82</a:t>
                      </a:r>
                      <a:endParaRPr lang="en-GB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9926409"/>
                  </a:ext>
                </a:extLst>
              </a:tr>
              <a:tr h="224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Heart rate, bpm</a:t>
                      </a:r>
                      <a:endParaRPr lang="en-GB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15·4 (10·0 to 20·9)</a:t>
                      </a:r>
                      <a:endParaRPr lang="en-GB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&lt;0·0001</a:t>
                      </a:r>
                      <a:endParaRPr lang="en-GB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9228694"/>
                  </a:ext>
                </a:extLst>
              </a:tr>
              <a:tr h="224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Systolic BP, mmHg</a:t>
                      </a:r>
                      <a:endParaRPr lang="en-GB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6.6 (-0.1 to 13.4)</a:t>
                      </a:r>
                      <a:endParaRPr lang="en-GB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0.055</a:t>
                      </a:r>
                      <a:endParaRPr lang="en-GB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9182704"/>
                  </a:ext>
                </a:extLst>
              </a:tr>
              <a:tr h="224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Diastolic BP, mmHg</a:t>
                      </a:r>
                      <a:endParaRPr lang="en-GB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7·0 (1·9 to 12·1)</a:t>
                      </a:r>
                      <a:endParaRPr lang="en-GB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0·008</a:t>
                      </a:r>
                      <a:endParaRPr lang="en-GB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909193"/>
                  </a:ext>
                </a:extLst>
              </a:tr>
              <a:tr h="224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Log NT pro-BNP, ng/L</a:t>
                      </a:r>
                      <a:endParaRPr lang="en-GB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0·3 (-0·1 to 0·7)</a:t>
                      </a:r>
                      <a:endParaRPr lang="en-GB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0·11</a:t>
                      </a:r>
                      <a:endParaRPr lang="en-GB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0079475"/>
                  </a:ext>
                </a:extLst>
              </a:tr>
              <a:tr h="224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Peak VO</a:t>
                      </a:r>
                      <a:r>
                        <a:rPr lang="en-GB" sz="1400" baseline="-250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(ml/kg/min)</a:t>
                      </a:r>
                      <a:endParaRPr lang="en-GB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-1·2 (-3·9 to 1·6)</a:t>
                      </a:r>
                      <a:endParaRPr lang="en-GB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0·40</a:t>
                      </a:r>
                      <a:endParaRPr lang="en-GB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7914790"/>
                  </a:ext>
                </a:extLst>
              </a:tr>
              <a:tr h="224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Exercise time (secs)</a:t>
                      </a:r>
                      <a:endParaRPr lang="en-GB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-3·4 (-36·0 to 29·2)</a:t>
                      </a:r>
                      <a:endParaRPr lang="en-GB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0·83</a:t>
                      </a:r>
                      <a:endParaRPr lang="en-GB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9442457"/>
                  </a:ext>
                </a:extLst>
              </a:tr>
              <a:tr h="224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KCCQ, 0-100</a:t>
                      </a:r>
                      <a:endParaRPr lang="en-GB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-5·1 (-9·9 to -0·4)</a:t>
                      </a:r>
                      <a:endParaRPr lang="en-GB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0·035</a:t>
                      </a:r>
                      <a:endParaRPr lang="en-GB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8883901"/>
                  </a:ext>
                </a:extLst>
              </a:tr>
              <a:tr h="224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SAQ, 0-100</a:t>
                      </a:r>
                      <a:endParaRPr lang="en-GB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0·3 (-0·1 to 0·6)</a:t>
                      </a:r>
                      <a:endParaRPr lang="en-GB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0·15</a:t>
                      </a:r>
                      <a:endParaRPr lang="en-GB" sz="18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1118906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921C9EBB-F5DD-4CAE-BBDD-333E17A954D7}"/>
              </a:ext>
            </a:extLst>
          </p:cNvPr>
          <p:cNvSpPr/>
          <p:nvPr/>
        </p:nvSpPr>
        <p:spPr>
          <a:xfrm>
            <a:off x="342900" y="3113743"/>
            <a:ext cx="5242995" cy="222561"/>
          </a:xfrm>
          <a:prstGeom prst="rect">
            <a:avLst/>
          </a:prstGeom>
          <a:solidFill>
            <a:srgbClr val="8A0000">
              <a:alpha val="28000"/>
            </a:srgbClr>
          </a:solidFill>
          <a:ln w="0">
            <a:solidFill>
              <a:schemeClr val="accent1">
                <a:shade val="50000"/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0E4682-640E-406E-ADDA-06245E78F8A3}"/>
              </a:ext>
            </a:extLst>
          </p:cNvPr>
          <p:cNvSpPr/>
          <p:nvPr/>
        </p:nvSpPr>
        <p:spPr>
          <a:xfrm>
            <a:off x="328748" y="4215537"/>
            <a:ext cx="5242995" cy="247243"/>
          </a:xfrm>
          <a:prstGeom prst="rect">
            <a:avLst/>
          </a:prstGeom>
          <a:solidFill>
            <a:srgbClr val="8A0000">
              <a:alpha val="28000"/>
            </a:srgbClr>
          </a:solidFill>
          <a:ln w="0">
            <a:solidFill>
              <a:schemeClr val="accent1">
                <a:shade val="50000"/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BA2E7A-2790-4219-89A2-54943E9DF8BA}"/>
              </a:ext>
            </a:extLst>
          </p:cNvPr>
          <p:cNvSpPr/>
          <p:nvPr/>
        </p:nvSpPr>
        <p:spPr>
          <a:xfrm>
            <a:off x="328748" y="3784600"/>
            <a:ext cx="5242995" cy="226626"/>
          </a:xfrm>
          <a:prstGeom prst="rect">
            <a:avLst/>
          </a:prstGeom>
          <a:solidFill>
            <a:srgbClr val="002060">
              <a:alpha val="28000"/>
            </a:srgbClr>
          </a:solidFill>
          <a:ln w="0">
            <a:solidFill>
              <a:schemeClr val="accent1">
                <a:shade val="50000"/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459409-5CB8-4AB8-9AC8-CC949D31E00F}"/>
              </a:ext>
            </a:extLst>
          </p:cNvPr>
          <p:cNvSpPr/>
          <p:nvPr/>
        </p:nvSpPr>
        <p:spPr>
          <a:xfrm>
            <a:off x="328748" y="5117237"/>
            <a:ext cx="5242995" cy="247243"/>
          </a:xfrm>
          <a:prstGeom prst="rect">
            <a:avLst/>
          </a:prstGeom>
          <a:solidFill>
            <a:srgbClr val="8A0000">
              <a:alpha val="28000"/>
            </a:srgbClr>
          </a:solidFill>
          <a:ln w="0">
            <a:solidFill>
              <a:schemeClr val="accent1">
                <a:shade val="50000"/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AD864D3-7820-4E3F-93BD-3400D0C34B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984459"/>
              </p:ext>
            </p:extLst>
          </p:nvPr>
        </p:nvGraphicFramePr>
        <p:xfrm>
          <a:off x="6473371" y="2419719"/>
          <a:ext cx="5145605" cy="3184457"/>
        </p:xfrm>
        <a:graphic>
          <a:graphicData uri="http://schemas.openxmlformats.org/drawingml/2006/table">
            <a:tbl>
              <a:tblPr firstRow="1" firstCol="1" bandRow="1"/>
              <a:tblGrid>
                <a:gridCol w="1901014">
                  <a:extLst>
                    <a:ext uri="{9D8B030D-6E8A-4147-A177-3AD203B41FA5}">
                      <a16:colId xmlns:a16="http://schemas.microsoft.com/office/drawing/2014/main" val="3961377406"/>
                    </a:ext>
                  </a:extLst>
                </a:gridCol>
                <a:gridCol w="2515629">
                  <a:extLst>
                    <a:ext uri="{9D8B030D-6E8A-4147-A177-3AD203B41FA5}">
                      <a16:colId xmlns:a16="http://schemas.microsoft.com/office/drawing/2014/main" val="284437419"/>
                    </a:ext>
                  </a:extLst>
                </a:gridCol>
                <a:gridCol w="728962">
                  <a:extLst>
                    <a:ext uri="{9D8B030D-6E8A-4147-A177-3AD203B41FA5}">
                      <a16:colId xmlns:a16="http://schemas.microsoft.com/office/drawing/2014/main" val="900046355"/>
                    </a:ext>
                  </a:extLst>
                </a:gridCol>
              </a:tblGrid>
              <a:tr h="6365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Outcome</a:t>
                      </a:r>
                      <a:endParaRPr lang="en-GB" sz="20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Estimated mean change between baseline &amp; 6 months (95% CI)</a:t>
                      </a:r>
                      <a:endParaRPr lang="en-GB" sz="20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 value</a:t>
                      </a:r>
                      <a:endParaRPr lang="en-GB" sz="20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9079001"/>
                  </a:ext>
                </a:extLst>
              </a:tr>
              <a:tr h="2313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LVEF, %</a:t>
                      </a:r>
                      <a:endParaRPr lang="en-GB" sz="20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-6·9 (-9·6 to -4·3)</a:t>
                      </a:r>
                      <a:endParaRPr lang="en-GB" sz="20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&lt;0·0001</a:t>
                      </a:r>
                      <a:endParaRPr lang="en-GB" sz="20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7423652"/>
                  </a:ext>
                </a:extLst>
              </a:tr>
              <a:tr h="2313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LVEDVi</a:t>
                      </a: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, ml/m</a:t>
                      </a:r>
                      <a:r>
                        <a:rPr lang="en-GB" sz="1400" baseline="300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</a:t>
                      </a:r>
                      <a:endParaRPr lang="en-GB" sz="20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6·5 (3·1 to 9·8)</a:t>
                      </a:r>
                      <a:endParaRPr lang="en-GB" sz="20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0·0003</a:t>
                      </a:r>
                      <a:endParaRPr lang="en-GB" sz="20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152210"/>
                  </a:ext>
                </a:extLst>
              </a:tr>
              <a:tr h="2313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LAVi</a:t>
                      </a: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, ml/m</a:t>
                      </a:r>
                      <a:r>
                        <a:rPr lang="en-GB" sz="1400" baseline="300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</a:t>
                      </a:r>
                      <a:endParaRPr lang="en-GB" sz="20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2·0 (-0·6 to 4·6)</a:t>
                      </a:r>
                      <a:endParaRPr lang="en-GB" sz="20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0·12</a:t>
                      </a:r>
                      <a:endParaRPr lang="en-GB" sz="20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6291853"/>
                  </a:ext>
                </a:extLst>
              </a:tr>
              <a:tr h="2313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Heart rate, bpm</a:t>
                      </a:r>
                      <a:endParaRPr lang="en-GB" sz="20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13·2 (9·3 to 17·1)</a:t>
                      </a:r>
                      <a:endParaRPr lang="en-GB" sz="20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&lt;0·0001</a:t>
                      </a:r>
                      <a:endParaRPr lang="en-GB" sz="20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869582"/>
                  </a:ext>
                </a:extLst>
              </a:tr>
              <a:tr h="2313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Systolic BP, mmHg</a:t>
                      </a:r>
                      <a:endParaRPr lang="en-GB" sz="20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8·7 (4·6 to 12·9)</a:t>
                      </a:r>
                      <a:endParaRPr lang="en-GB" sz="20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0·0001</a:t>
                      </a:r>
                      <a:endParaRPr lang="en-GB" sz="20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8024493"/>
                  </a:ext>
                </a:extLst>
              </a:tr>
              <a:tr h="2313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Diastolic BP, mmHg</a:t>
                      </a:r>
                      <a:endParaRPr lang="en-GB" sz="20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6·7 (3·2 to 10·1)</a:t>
                      </a:r>
                      <a:endParaRPr lang="en-GB" sz="20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0·0003</a:t>
                      </a:r>
                      <a:endParaRPr lang="en-GB" sz="20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2527572"/>
                  </a:ext>
                </a:extLst>
              </a:tr>
              <a:tr h="2313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Log NT pro-BNP, ng/L</a:t>
                      </a:r>
                      <a:endParaRPr lang="en-GB" sz="20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0·3 (0·0 to 0·6)</a:t>
                      </a:r>
                      <a:endParaRPr lang="en-GB" sz="20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0·025</a:t>
                      </a:r>
                      <a:endParaRPr lang="en-GB" sz="20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4761781"/>
                  </a:ext>
                </a:extLst>
              </a:tr>
              <a:tr h="2313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VO</a:t>
                      </a:r>
                      <a:r>
                        <a:rPr lang="en-GB" sz="1400" baseline="-250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max (ml/kg/min)</a:t>
                      </a:r>
                      <a:endParaRPr lang="en-GB" sz="20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-0·7 (-2·1 to 0·7)</a:t>
                      </a:r>
                      <a:endParaRPr lang="en-GB" sz="20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0·33</a:t>
                      </a:r>
                      <a:endParaRPr lang="en-GB" sz="20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1820769"/>
                  </a:ext>
                </a:extLst>
              </a:tr>
              <a:tr h="2313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Exercise time (seconds)</a:t>
                      </a:r>
                      <a:endParaRPr lang="en-GB" sz="20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-0·6 (-14·9 to 13·8)</a:t>
                      </a:r>
                      <a:endParaRPr lang="en-GB" sz="20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0·94</a:t>
                      </a:r>
                      <a:endParaRPr lang="en-GB" sz="20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9088508"/>
                  </a:ext>
                </a:extLst>
              </a:tr>
              <a:tr h="2313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KCCQ, 0-100</a:t>
                      </a:r>
                      <a:endParaRPr lang="en-GB" sz="20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-2·2 (-4·7 to 0·3)</a:t>
                      </a:r>
                      <a:endParaRPr lang="en-GB" sz="20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0·078</a:t>
                      </a:r>
                      <a:endParaRPr lang="en-GB" sz="20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4639114"/>
                  </a:ext>
                </a:extLst>
              </a:tr>
              <a:tr h="2313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SAQ, 0-100</a:t>
                      </a:r>
                      <a:endParaRPr lang="en-GB" sz="20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0·1 (-0·1 to 0·3)</a:t>
                      </a:r>
                      <a:endParaRPr lang="en-GB" sz="20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0·38</a:t>
                      </a:r>
                      <a:endParaRPr lang="en-GB" sz="20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3201756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E88B07ED-13C9-40FE-BCD8-4ABD0C0EA211}"/>
              </a:ext>
            </a:extLst>
          </p:cNvPr>
          <p:cNvSpPr/>
          <p:nvPr/>
        </p:nvSpPr>
        <p:spPr>
          <a:xfrm>
            <a:off x="6365965" y="3034392"/>
            <a:ext cx="5253011" cy="478064"/>
          </a:xfrm>
          <a:prstGeom prst="rect">
            <a:avLst/>
          </a:prstGeom>
          <a:solidFill>
            <a:srgbClr val="8A0000">
              <a:alpha val="28000"/>
            </a:srgbClr>
          </a:solidFill>
          <a:ln w="0">
            <a:solidFill>
              <a:schemeClr val="accent1">
                <a:shade val="50000"/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39F9B5-B847-492B-9171-82076C33798C}"/>
              </a:ext>
            </a:extLst>
          </p:cNvPr>
          <p:cNvSpPr/>
          <p:nvPr/>
        </p:nvSpPr>
        <p:spPr>
          <a:xfrm>
            <a:off x="6365965" y="3992176"/>
            <a:ext cx="5253011" cy="684000"/>
          </a:xfrm>
          <a:prstGeom prst="rect">
            <a:avLst/>
          </a:prstGeom>
          <a:solidFill>
            <a:srgbClr val="8A0000">
              <a:alpha val="28000"/>
            </a:srgbClr>
          </a:solidFill>
          <a:ln w="0">
            <a:solidFill>
              <a:schemeClr val="accent1">
                <a:shade val="50000"/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5AF3CB-9B2E-4B3A-A93C-562C85A433C9}"/>
              </a:ext>
            </a:extLst>
          </p:cNvPr>
          <p:cNvSpPr txBox="1"/>
          <p:nvPr/>
        </p:nvSpPr>
        <p:spPr>
          <a:xfrm>
            <a:off x="290285" y="1814285"/>
            <a:ext cx="5184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i="1" dirty="0">
                <a:solidFill>
                  <a:srgbClr val="002060"/>
                </a:solidFill>
              </a:rPr>
              <a:t>Randomised comparison of baseline and follow-up variables</a:t>
            </a:r>
          </a:p>
          <a:p>
            <a:pPr algn="ctr"/>
            <a:r>
              <a:rPr lang="en-GB" sz="1600" i="1" dirty="0">
                <a:solidFill>
                  <a:srgbClr val="002060"/>
                </a:solidFill>
              </a:rPr>
              <a:t>Withdrawal vs control in randomised phase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311FBC-6B51-4D1A-BC79-B4636F0C7B30}"/>
              </a:ext>
            </a:extLst>
          </p:cNvPr>
          <p:cNvSpPr txBox="1"/>
          <p:nvPr/>
        </p:nvSpPr>
        <p:spPr>
          <a:xfrm>
            <a:off x="395716" y="5770391"/>
            <a:ext cx="9033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</a:rPr>
              <a:t>ANCOVA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8CCA86-FE95-4194-85B2-686E60DBEC02}"/>
              </a:ext>
            </a:extLst>
          </p:cNvPr>
          <p:cNvSpPr txBox="1"/>
          <p:nvPr/>
        </p:nvSpPr>
        <p:spPr>
          <a:xfrm>
            <a:off x="7279835" y="1775568"/>
            <a:ext cx="35457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i="1" dirty="0">
                <a:solidFill>
                  <a:srgbClr val="002060"/>
                </a:solidFill>
              </a:rPr>
              <a:t>Baseline vs follow-up variables for </a:t>
            </a:r>
          </a:p>
          <a:p>
            <a:pPr algn="ctr"/>
            <a:r>
              <a:rPr lang="en-GB" sz="1600" i="1" dirty="0">
                <a:solidFill>
                  <a:srgbClr val="002060"/>
                </a:solidFill>
              </a:rPr>
              <a:t>all those who had treatment withdrawal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6BF0C8-6C5D-4772-84AA-1F54592E4147}"/>
              </a:ext>
            </a:extLst>
          </p:cNvPr>
          <p:cNvSpPr txBox="1"/>
          <p:nvPr/>
        </p:nvSpPr>
        <p:spPr>
          <a:xfrm>
            <a:off x="6473371" y="5733815"/>
            <a:ext cx="1218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</a:rPr>
              <a:t>Paired T test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6615A8-C90E-4E8B-A57E-BB3902B1CD04}"/>
              </a:ext>
            </a:extLst>
          </p:cNvPr>
          <p:cNvSpPr/>
          <p:nvPr/>
        </p:nvSpPr>
        <p:spPr>
          <a:xfrm>
            <a:off x="342900" y="3345903"/>
            <a:ext cx="5242995" cy="212378"/>
          </a:xfrm>
          <a:prstGeom prst="rect">
            <a:avLst/>
          </a:prstGeom>
          <a:solidFill>
            <a:schemeClr val="accent6">
              <a:lumMod val="60000"/>
              <a:lumOff val="40000"/>
              <a:alpha val="28000"/>
            </a:schemeClr>
          </a:solidFill>
          <a:ln w="0">
            <a:solidFill>
              <a:schemeClr val="accent1">
                <a:shade val="50000"/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02364E1-C602-4048-9FA5-E2DB0F338383}"/>
              </a:ext>
            </a:extLst>
          </p:cNvPr>
          <p:cNvSpPr/>
          <p:nvPr/>
        </p:nvSpPr>
        <p:spPr>
          <a:xfrm>
            <a:off x="328747" y="4470195"/>
            <a:ext cx="5242995" cy="212378"/>
          </a:xfrm>
          <a:prstGeom prst="rect">
            <a:avLst/>
          </a:prstGeom>
          <a:solidFill>
            <a:schemeClr val="accent6">
              <a:lumMod val="60000"/>
              <a:lumOff val="40000"/>
              <a:alpha val="28000"/>
            </a:schemeClr>
          </a:solidFill>
          <a:ln w="0">
            <a:solidFill>
              <a:schemeClr val="accent1">
                <a:shade val="50000"/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C35118-3B98-4B73-9F8A-A4A26267F7A1}"/>
              </a:ext>
            </a:extLst>
          </p:cNvPr>
          <p:cNvSpPr/>
          <p:nvPr/>
        </p:nvSpPr>
        <p:spPr>
          <a:xfrm>
            <a:off x="6365965" y="3749224"/>
            <a:ext cx="5242995" cy="226626"/>
          </a:xfrm>
          <a:prstGeom prst="rect">
            <a:avLst/>
          </a:prstGeom>
          <a:solidFill>
            <a:srgbClr val="002060">
              <a:alpha val="28000"/>
            </a:srgbClr>
          </a:solidFill>
          <a:ln w="0">
            <a:solidFill>
              <a:schemeClr val="accent1">
                <a:shade val="50000"/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88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5" grpId="0" animBg="1"/>
      <p:bldP spid="17" grpId="0" animBg="1"/>
      <p:bldP spid="18" grpId="0"/>
      <p:bldP spid="19" grpId="0"/>
      <p:bldP spid="20" grpId="0"/>
      <p:bldP spid="21" grpId="0"/>
      <p:bldP spid="16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2B61A-30F8-4142-B5BA-FBB434270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538" y="365126"/>
            <a:ext cx="10515600" cy="1325563"/>
          </a:xfrm>
        </p:spPr>
        <p:txBody>
          <a:bodyPr/>
          <a:lstStyle/>
          <a:p>
            <a:pPr algn="ctr"/>
            <a:r>
              <a:rPr lang="en-GB" b="1" i="1" dirty="0">
                <a:solidFill>
                  <a:srgbClr val="002060"/>
                </a:solidFill>
              </a:rPr>
              <a:t>Exploratory </a:t>
            </a:r>
            <a:r>
              <a:rPr lang="en-GB" b="1" dirty="0">
                <a:solidFill>
                  <a:srgbClr val="002060"/>
                </a:solidFill>
              </a:rPr>
              <a:t>analyses</a:t>
            </a:r>
            <a:endParaRPr lang="en-GB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9A8F007-7A37-47BA-8ACA-D8E65B4E87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6871061"/>
              </p:ext>
            </p:extLst>
          </p:nvPr>
        </p:nvGraphicFramePr>
        <p:xfrm>
          <a:off x="1603332" y="2460252"/>
          <a:ext cx="8530223" cy="3156106"/>
        </p:xfrm>
        <a:graphic>
          <a:graphicData uri="http://schemas.openxmlformats.org/drawingml/2006/table">
            <a:tbl>
              <a:tblPr firstRow="1" firstCol="1" bandRow="1"/>
              <a:tblGrid>
                <a:gridCol w="3173286">
                  <a:extLst>
                    <a:ext uri="{9D8B030D-6E8A-4147-A177-3AD203B41FA5}">
                      <a16:colId xmlns:a16="http://schemas.microsoft.com/office/drawing/2014/main" val="596875381"/>
                    </a:ext>
                  </a:extLst>
                </a:gridCol>
                <a:gridCol w="955144">
                  <a:extLst>
                    <a:ext uri="{9D8B030D-6E8A-4147-A177-3AD203B41FA5}">
                      <a16:colId xmlns:a16="http://schemas.microsoft.com/office/drawing/2014/main" val="904714298"/>
                    </a:ext>
                  </a:extLst>
                </a:gridCol>
                <a:gridCol w="335684">
                  <a:extLst>
                    <a:ext uri="{9D8B030D-6E8A-4147-A177-3AD203B41FA5}">
                      <a16:colId xmlns:a16="http://schemas.microsoft.com/office/drawing/2014/main" val="2665773739"/>
                    </a:ext>
                  </a:extLst>
                </a:gridCol>
                <a:gridCol w="3085430">
                  <a:extLst>
                    <a:ext uri="{9D8B030D-6E8A-4147-A177-3AD203B41FA5}">
                      <a16:colId xmlns:a16="http://schemas.microsoft.com/office/drawing/2014/main" val="417911123"/>
                    </a:ext>
                  </a:extLst>
                </a:gridCol>
                <a:gridCol w="980679">
                  <a:extLst>
                    <a:ext uri="{9D8B030D-6E8A-4147-A177-3AD203B41FA5}">
                      <a16:colId xmlns:a16="http://schemas.microsoft.com/office/drawing/2014/main" val="1191348985"/>
                    </a:ext>
                  </a:extLst>
                </a:gridCol>
              </a:tblGrid>
              <a:tr h="916631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GB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 Characteristic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en-GB" sz="12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Hazard ratio (per SD change unless specified)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GB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P value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326596"/>
                  </a:ext>
                </a:extLst>
              </a:tr>
              <a:tr h="311843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Age (per 10 yrs)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en-GB" sz="12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1·6 (1·0 to 2·4)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0·031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4301649"/>
                  </a:ext>
                </a:extLst>
              </a:tr>
              <a:tr h="311843">
                <a:tc gridSpan="3">
                  <a:txBody>
                    <a:bodyPr/>
                    <a:lstStyle/>
                    <a:p>
                      <a:pPr algn="l" rtl="0" fontAlgn="ctr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MRA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3·9 (1·4 to 10·8)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0·004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6162006"/>
                  </a:ext>
                </a:extLst>
              </a:tr>
              <a:tr h="353525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Number of HF medications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GB" sz="2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≤2 agents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≤2 agents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1·0 (reference)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r" rtl="0" fontAlgn="ctr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0.004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8864776"/>
                  </a:ext>
                </a:extLst>
              </a:tr>
              <a:tr h="311843">
                <a:tc>
                  <a:txBody>
                    <a:bodyPr/>
                    <a:lstStyle/>
                    <a:p>
                      <a:pPr algn="l" rtl="0" fontAlgn="ctr"/>
                      <a:endParaRPr lang="en-GB" sz="20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GB" sz="2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 agents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 agents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3·7 (1·3 to 10·6)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9899763"/>
                  </a:ext>
                </a:extLst>
              </a:tr>
              <a:tr h="311843">
                <a:tc>
                  <a:txBody>
                    <a:bodyPr/>
                    <a:lstStyle/>
                    <a:p>
                      <a:pPr algn="l" rtl="0" fontAlgn="ctr"/>
                      <a:endParaRPr lang="en-GB" sz="20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 agents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 agents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4·8 (1·1 to 20·2)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757838"/>
                  </a:ext>
                </a:extLst>
              </a:tr>
              <a:tr h="311843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Log NT-pro-BNP, ng/L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GB" sz="2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20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0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1·8 (1·1 to 2·8)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0·016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7742458"/>
                  </a:ext>
                </a:extLst>
              </a:tr>
              <a:tr h="311843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Global radial strain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r>
                        <a:rPr lang="en-GB" sz="12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0·55 (0·34 to 0·90)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GB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0·018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148910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FAA9220-D8AF-4321-8A47-F081FA4437AE}"/>
              </a:ext>
            </a:extLst>
          </p:cNvPr>
          <p:cNvSpPr txBox="1"/>
          <p:nvPr/>
        </p:nvSpPr>
        <p:spPr>
          <a:xfrm>
            <a:off x="2289043" y="2040488"/>
            <a:ext cx="7390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</a:rPr>
              <a:t>Association between baseline characteristics and primary end-point</a:t>
            </a:r>
          </a:p>
        </p:txBody>
      </p:sp>
    </p:spTree>
    <p:extLst>
      <p:ext uri="{BB962C8B-B14F-4D97-AF65-F5344CB8AC3E}">
        <p14:creationId xmlns:p14="http://schemas.microsoft.com/office/powerpoint/2010/main" val="372668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D6003-46E8-43E4-A8B1-23EC749F0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Conclusion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DEDD7-74A8-4B15-BC47-EEBCA5303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>
                <a:solidFill>
                  <a:srgbClr val="002060"/>
                </a:solidFill>
              </a:rPr>
              <a:t>Withdrawal of pharmacological heart failure therapy from patients deemed to have recovered DCM resulted in relapse in ~40% of cases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Likely to be greater in medium- and long-term</a:t>
            </a:r>
          </a:p>
          <a:p>
            <a:pPr lvl="1"/>
            <a:endParaRPr lang="en-GB" dirty="0">
              <a:solidFill>
                <a:srgbClr val="002060"/>
              </a:solidFill>
            </a:endParaRPr>
          </a:p>
          <a:p>
            <a:r>
              <a:rPr lang="en-GB" dirty="0">
                <a:solidFill>
                  <a:srgbClr val="002060"/>
                </a:solidFill>
              </a:rPr>
              <a:t>Withdrawal of therapy should not usually be attempted, until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Predictors of relapse are defined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Better understanding of importance of specific therapies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Monitoring in place</a:t>
            </a:r>
          </a:p>
          <a:p>
            <a:endParaRPr lang="en-GB" dirty="0">
              <a:solidFill>
                <a:srgbClr val="002060"/>
              </a:solidFill>
            </a:endParaRPr>
          </a:p>
          <a:p>
            <a:r>
              <a:rPr lang="en-GB" dirty="0">
                <a:solidFill>
                  <a:srgbClr val="002060"/>
                </a:solidFill>
              </a:rPr>
              <a:t>Improvement in function represents </a:t>
            </a:r>
            <a:r>
              <a:rPr lang="en-GB" i="1" dirty="0">
                <a:solidFill>
                  <a:srgbClr val="002060"/>
                </a:solidFill>
              </a:rPr>
              <a:t>remission</a:t>
            </a:r>
            <a:r>
              <a:rPr lang="en-GB" dirty="0">
                <a:solidFill>
                  <a:srgbClr val="002060"/>
                </a:solidFill>
              </a:rPr>
              <a:t> rather than </a:t>
            </a:r>
            <a:r>
              <a:rPr lang="en-GB" i="1" dirty="0">
                <a:solidFill>
                  <a:srgbClr val="002060"/>
                </a:solidFill>
              </a:rPr>
              <a:t>permanent recovery</a:t>
            </a:r>
            <a:r>
              <a:rPr lang="en-GB" dirty="0">
                <a:solidFill>
                  <a:srgbClr val="002060"/>
                </a:solidFill>
              </a:rPr>
              <a:t> for many patients</a:t>
            </a:r>
          </a:p>
        </p:txBody>
      </p:sp>
    </p:spTree>
    <p:extLst>
      <p:ext uri="{BB962C8B-B14F-4D97-AF65-F5344CB8AC3E}">
        <p14:creationId xmlns:p14="http://schemas.microsoft.com/office/powerpoint/2010/main" val="226112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A13F6-5E43-412D-96A0-512E73CEE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675"/>
            <a:ext cx="10515600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Acknowledgements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A9F17A-1E20-45E8-A162-D410D64EBF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2" r="15924"/>
          <a:stretch/>
        </p:blipFill>
        <p:spPr>
          <a:xfrm>
            <a:off x="4342125" y="1498132"/>
            <a:ext cx="2899053" cy="2724493"/>
          </a:xfrm>
          <a:prstGeom prst="rect">
            <a:avLst/>
          </a:prstGeom>
        </p:spPr>
      </p:pic>
      <p:pic>
        <p:nvPicPr>
          <p:cNvPr id="5" name="Picture 2" descr="https://www.pencf.org.uk/images_folder/pencf_royal_brompton_logo.jpg">
            <a:extLst>
              <a:ext uri="{FF2B5EF4-FFF2-40B4-BE49-F238E27FC236}">
                <a16:creationId xmlns:a16="http://schemas.microsoft.com/office/drawing/2014/main" id="{B3B512B8-016C-47A8-BA93-CE62D0F63E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" t="15235" r="3679" b="7929"/>
          <a:stretch/>
        </p:blipFill>
        <p:spPr bwMode="auto">
          <a:xfrm>
            <a:off x="559806" y="2099448"/>
            <a:ext cx="3646170" cy="66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www.imperial.ac.uk/ImageCropToolT4/imageTool/uploaded-images/Imperial_2_Pantones--tojpeg_1489141488532_x2.jpg">
            <a:extLst>
              <a:ext uri="{FF2B5EF4-FFF2-40B4-BE49-F238E27FC236}">
                <a16:creationId xmlns:a16="http://schemas.microsoft.com/office/drawing/2014/main" id="{60023BEC-D6F9-469E-A528-5620336F8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88" y="3174199"/>
            <a:ext cx="2592288" cy="87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1" descr="image001">
            <a:extLst>
              <a:ext uri="{FF2B5EF4-FFF2-40B4-BE49-F238E27FC236}">
                <a16:creationId xmlns:a16="http://schemas.microsoft.com/office/drawing/2014/main" id="{24A4415D-9061-4CD0-B070-86C4FE27AA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" b="39935"/>
          <a:stretch/>
        </p:blipFill>
        <p:spPr bwMode="auto">
          <a:xfrm>
            <a:off x="7749585" y="1729858"/>
            <a:ext cx="3797980" cy="503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Rosetree Trust">
            <a:hlinkClick r:id="rId6"/>
            <a:extLst>
              <a:ext uri="{FF2B5EF4-FFF2-40B4-BE49-F238E27FC236}">
                <a16:creationId xmlns:a16="http://schemas.microsoft.com/office/drawing/2014/main" id="{9357DAFF-728F-4304-B321-F5CE4A740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186" y="2619738"/>
            <a:ext cx="3276254" cy="61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1" descr="Image result for pumping marvellous">
            <a:extLst>
              <a:ext uri="{FF2B5EF4-FFF2-40B4-BE49-F238E27FC236}">
                <a16:creationId xmlns:a16="http://schemas.microsoft.com/office/drawing/2014/main" id="{1C498474-5483-4FD1-9E90-4ED0300535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BD437F-3A23-4CF5-8DAA-14140C71AA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6079" y="3500773"/>
            <a:ext cx="1602712" cy="695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3CDF54-B00D-4D8F-81F2-2DA3631124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00045" y="3541747"/>
            <a:ext cx="2786165" cy="7856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43627B-701A-4CCC-BCDB-F43764612D47}"/>
              </a:ext>
            </a:extLst>
          </p:cNvPr>
          <p:cNvSpPr txBox="1"/>
          <p:nvPr/>
        </p:nvSpPr>
        <p:spPr>
          <a:xfrm>
            <a:off x="211465" y="4760687"/>
            <a:ext cx="24156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Sanjay K Prasad (PI)</a:t>
            </a:r>
          </a:p>
          <a:p>
            <a:pPr algn="ctr"/>
            <a:r>
              <a:rPr lang="en-GB" dirty="0">
                <a:solidFill>
                  <a:srgbClr val="002060"/>
                </a:solidFill>
              </a:rPr>
              <a:t>John GF Cleland (co-PI)</a:t>
            </a:r>
          </a:p>
          <a:p>
            <a:pPr algn="ctr"/>
            <a:r>
              <a:rPr lang="en-GB" dirty="0">
                <a:solidFill>
                  <a:srgbClr val="002060"/>
                </a:solidFill>
              </a:rPr>
              <a:t>Martin R Cowie</a:t>
            </a:r>
          </a:p>
          <a:p>
            <a:pPr algn="ctr"/>
            <a:r>
              <a:rPr lang="en-GB" dirty="0">
                <a:solidFill>
                  <a:srgbClr val="002060"/>
                </a:solidFill>
              </a:rPr>
              <a:t>Stuart D Rosen</a:t>
            </a:r>
          </a:p>
          <a:p>
            <a:pPr algn="ctr"/>
            <a:r>
              <a:rPr lang="en-GB" dirty="0">
                <a:solidFill>
                  <a:srgbClr val="002060"/>
                </a:solidFill>
              </a:rPr>
              <a:t>Dudley J Pennell</a:t>
            </a:r>
          </a:p>
          <a:p>
            <a:pPr algn="ctr"/>
            <a:r>
              <a:rPr lang="en-GB" dirty="0">
                <a:solidFill>
                  <a:srgbClr val="002060"/>
                </a:solidFill>
              </a:rPr>
              <a:t>Stuart A Cook</a:t>
            </a:r>
          </a:p>
          <a:p>
            <a:pPr algn="ctr"/>
            <a:r>
              <a:rPr lang="en-GB" dirty="0">
                <a:solidFill>
                  <a:srgbClr val="002060"/>
                </a:solidFill>
              </a:rPr>
              <a:t>A John Baksi</a:t>
            </a:r>
          </a:p>
          <a:p>
            <a:pPr algn="ctr"/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F0FAEB-B353-483E-A075-40B84B250E2D}"/>
              </a:ext>
            </a:extLst>
          </p:cNvPr>
          <p:cNvSpPr txBox="1"/>
          <p:nvPr/>
        </p:nvSpPr>
        <p:spPr>
          <a:xfrm>
            <a:off x="2220688" y="4841323"/>
            <a:ext cx="24156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Rebecca Wassall</a:t>
            </a:r>
          </a:p>
          <a:p>
            <a:pPr algn="ctr"/>
            <a:r>
              <a:rPr lang="en-GB" dirty="0">
                <a:solidFill>
                  <a:srgbClr val="002060"/>
                </a:solidFill>
              </a:rPr>
              <a:t>Amrit S Lota</a:t>
            </a:r>
          </a:p>
          <a:p>
            <a:pPr algn="ctr"/>
            <a:r>
              <a:rPr lang="en-GB" dirty="0">
                <a:solidFill>
                  <a:srgbClr val="002060"/>
                </a:solidFill>
              </a:rPr>
              <a:t>Zohya Khalique</a:t>
            </a:r>
          </a:p>
          <a:p>
            <a:pPr algn="ctr"/>
            <a:r>
              <a:rPr lang="en-GB" dirty="0">
                <a:solidFill>
                  <a:srgbClr val="002060"/>
                </a:solidFill>
              </a:rPr>
              <a:t>John Gregson</a:t>
            </a:r>
          </a:p>
          <a:p>
            <a:pPr algn="ctr"/>
            <a:r>
              <a:rPr lang="en-GB" dirty="0">
                <a:solidFill>
                  <a:srgbClr val="002060"/>
                </a:solidFill>
              </a:rPr>
              <a:t>Simon Newsome</a:t>
            </a:r>
          </a:p>
          <a:p>
            <a:pPr algn="ctr"/>
            <a:r>
              <a:rPr lang="en-GB" dirty="0">
                <a:solidFill>
                  <a:srgbClr val="002060"/>
                </a:solidFill>
              </a:rPr>
              <a:t>James S Ware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CF66B0-0C03-412E-8BDF-7B9DCB4EB598}"/>
              </a:ext>
            </a:extLst>
          </p:cNvPr>
          <p:cNvSpPr txBox="1"/>
          <p:nvPr/>
        </p:nvSpPr>
        <p:spPr>
          <a:xfrm>
            <a:off x="4018971" y="4826809"/>
            <a:ext cx="24156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Tsveta Rahneva</a:t>
            </a:r>
          </a:p>
          <a:p>
            <a:pPr algn="ctr"/>
            <a:r>
              <a:rPr lang="en-GB" dirty="0">
                <a:solidFill>
                  <a:srgbClr val="002060"/>
                </a:solidFill>
              </a:rPr>
              <a:t>Robert Jackson</a:t>
            </a:r>
          </a:p>
          <a:p>
            <a:pPr algn="ctr"/>
            <a:r>
              <a:rPr lang="en-GB" dirty="0">
                <a:solidFill>
                  <a:srgbClr val="002060"/>
                </a:solidFill>
              </a:rPr>
              <a:t>Rick Wage</a:t>
            </a:r>
          </a:p>
          <a:p>
            <a:pPr algn="ctr"/>
            <a:r>
              <a:rPr lang="en-GB" dirty="0">
                <a:solidFill>
                  <a:srgbClr val="002060"/>
                </a:solidFill>
              </a:rPr>
              <a:t>Gillian Smith</a:t>
            </a:r>
          </a:p>
          <a:p>
            <a:pPr algn="ctr"/>
            <a:r>
              <a:rPr lang="en-GB" dirty="0">
                <a:solidFill>
                  <a:srgbClr val="002060"/>
                </a:solidFill>
              </a:rPr>
              <a:t>Lucia Venneri</a:t>
            </a:r>
          </a:p>
          <a:p>
            <a:pPr algn="ctr"/>
            <a:r>
              <a:rPr lang="en-GB" dirty="0">
                <a:solidFill>
                  <a:srgbClr val="002060"/>
                </a:solidFill>
              </a:rPr>
              <a:t>Upasana Tayal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4A0D41-21A7-45C6-AFF2-3A0D3AB5FF49}"/>
              </a:ext>
            </a:extLst>
          </p:cNvPr>
          <p:cNvSpPr txBox="1"/>
          <p:nvPr/>
        </p:nvSpPr>
        <p:spPr>
          <a:xfrm>
            <a:off x="5809859" y="4841323"/>
            <a:ext cx="24156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William Midwinter</a:t>
            </a:r>
          </a:p>
          <a:p>
            <a:pPr algn="ctr"/>
            <a:r>
              <a:rPr lang="en-GB" dirty="0">
                <a:solidFill>
                  <a:srgbClr val="002060"/>
                </a:solidFill>
              </a:rPr>
              <a:t>Nicola Whiffin</a:t>
            </a:r>
          </a:p>
          <a:p>
            <a:pPr algn="ctr"/>
            <a:r>
              <a:rPr lang="en-GB" dirty="0">
                <a:solidFill>
                  <a:srgbClr val="002060"/>
                </a:solidFill>
              </a:rPr>
              <a:t>Dominique Auger</a:t>
            </a:r>
          </a:p>
          <a:p>
            <a:pPr algn="ctr"/>
            <a:r>
              <a:rPr lang="en-GB" dirty="0">
                <a:solidFill>
                  <a:srgbClr val="002060"/>
                </a:solidFill>
              </a:rPr>
              <a:t>Ronak Rajani</a:t>
            </a:r>
          </a:p>
          <a:p>
            <a:pPr algn="ctr"/>
            <a:r>
              <a:rPr lang="en-GB" dirty="0">
                <a:solidFill>
                  <a:srgbClr val="002060"/>
                </a:solidFill>
              </a:rPr>
              <a:t>Jason Dungu</a:t>
            </a:r>
          </a:p>
          <a:p>
            <a:pPr algn="ctr"/>
            <a:r>
              <a:rPr lang="en-GB" dirty="0">
                <a:solidFill>
                  <a:srgbClr val="002060"/>
                </a:solidFill>
              </a:rPr>
              <a:t>Antonis Pantazis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F6A504-3D89-4080-AC93-145DD122ADD4}"/>
              </a:ext>
            </a:extLst>
          </p:cNvPr>
          <p:cNvSpPr txBox="1"/>
          <p:nvPr/>
        </p:nvSpPr>
        <p:spPr>
          <a:xfrm>
            <a:off x="3236688" y="4492979"/>
            <a:ext cx="227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TRED-HF Investigators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BCB95A-BBAF-4985-9A08-CE2DF264D6FB}"/>
              </a:ext>
            </a:extLst>
          </p:cNvPr>
          <p:cNvSpPr txBox="1"/>
          <p:nvPr/>
        </p:nvSpPr>
        <p:spPr>
          <a:xfrm>
            <a:off x="8705537" y="4826809"/>
            <a:ext cx="3051035" cy="1440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Patients</a:t>
            </a:r>
          </a:p>
        </p:txBody>
      </p:sp>
    </p:spTree>
    <p:extLst>
      <p:ext uri="{BB962C8B-B14F-4D97-AF65-F5344CB8AC3E}">
        <p14:creationId xmlns:p14="http://schemas.microsoft.com/office/powerpoint/2010/main" val="68278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0" grpId="0"/>
      <p:bldP spid="13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8743E-7FE5-4A44-9099-E24084C4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chemeClr val="accent1">
                    <a:lumMod val="50000"/>
                  </a:schemeClr>
                </a:solidFill>
              </a:rPr>
              <a:t>Dilated Cardiomyopathy: From Failure to ‘Success’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E58FE638-5A16-4A0E-B059-1DE6443E55D2}"/>
              </a:ext>
            </a:extLst>
          </p:cNvPr>
          <p:cNvSpPr/>
          <p:nvPr/>
        </p:nvSpPr>
        <p:spPr>
          <a:xfrm>
            <a:off x="3714750" y="3495268"/>
            <a:ext cx="2095500" cy="3528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AA1398-C65C-4B77-9224-729C6F9399F0}"/>
              </a:ext>
            </a:extLst>
          </p:cNvPr>
          <p:cNvSpPr txBox="1"/>
          <p:nvPr/>
        </p:nvSpPr>
        <p:spPr>
          <a:xfrm>
            <a:off x="8953500" y="2305050"/>
            <a:ext cx="3162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rgbClr val="C00000"/>
                </a:solidFill>
              </a:rPr>
              <a:t>‘Do I need to take the medications forever?’</a:t>
            </a:r>
          </a:p>
          <a:p>
            <a:endParaRPr lang="en-GB" sz="2400" i="1" dirty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i="1" dirty="0">
                <a:solidFill>
                  <a:srgbClr val="C00000"/>
                </a:solidFill>
              </a:rPr>
              <a:t>Side effects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i="1" dirty="0">
                <a:solidFill>
                  <a:srgbClr val="C00000"/>
                </a:solidFill>
              </a:rPr>
              <a:t>Pregnancy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i="1" dirty="0">
                <a:solidFill>
                  <a:srgbClr val="C00000"/>
                </a:solidFill>
              </a:rPr>
              <a:t>Financial constraints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69E8BB-028C-468B-BDCC-484F33869A4F}"/>
              </a:ext>
            </a:extLst>
          </p:cNvPr>
          <p:cNvSpPr txBox="1"/>
          <p:nvPr/>
        </p:nvSpPr>
        <p:spPr>
          <a:xfrm>
            <a:off x="3247906" y="2652771"/>
            <a:ext cx="2946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Remission or cure?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B2E6085-89BA-4318-AB32-C98A5DFA9C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333385"/>
            <a:ext cx="2321829" cy="235962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B523BCB-39C7-4B68-868A-BAE42CC991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3671684"/>
            <a:ext cx="2321829" cy="288607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48FD167-07E1-4BDB-AB53-D7E50F4606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978" y="3618368"/>
            <a:ext cx="2206034" cy="293939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05F230B-86E3-4E15-A1A2-238475D057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978" y="1333385"/>
            <a:ext cx="2206034" cy="256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57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84497-F46A-4736-93D9-9C4A49E21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707"/>
            <a:ext cx="10515600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TRED-HF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10A83-E737-4331-B1E4-6833C0B1E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9148"/>
            <a:ext cx="10515600" cy="1478690"/>
          </a:xfrm>
        </p:spPr>
        <p:txBody>
          <a:bodyPr>
            <a:normAutofit fontScale="92500" lnSpcReduction="20000"/>
          </a:bodyPr>
          <a:lstStyle/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Open-label, pilot randomised trial</a:t>
            </a: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Examine safety and feasibility of </a:t>
            </a:r>
            <a:r>
              <a:rPr lang="en-GB" i="1" dirty="0">
                <a:solidFill>
                  <a:schemeClr val="accent1">
                    <a:lumMod val="50000"/>
                  </a:schemeClr>
                </a:solidFill>
              </a:rPr>
              <a:t>phased therapy withdrawal</a:t>
            </a:r>
          </a:p>
          <a:p>
            <a:endParaRPr lang="en-GB" sz="900" i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Recruitment from network of hospitals; enrolment in single centre</a:t>
            </a:r>
          </a:p>
          <a:p>
            <a:pPr lvl="1"/>
            <a:endParaRPr lang="en-GB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6EDFA6-CDCC-480B-8522-0F23C1D9687F}"/>
              </a:ext>
            </a:extLst>
          </p:cNvPr>
          <p:cNvSpPr txBox="1"/>
          <p:nvPr/>
        </p:nvSpPr>
        <p:spPr>
          <a:xfrm>
            <a:off x="476250" y="3222492"/>
            <a:ext cx="5619750" cy="310854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Prior diagnosis of DCM</a:t>
            </a:r>
          </a:p>
          <a:p>
            <a:pPr lvl="1"/>
            <a:r>
              <a:rPr lang="en-GB" sz="2800" dirty="0">
                <a:solidFill>
                  <a:schemeClr val="bg1"/>
                </a:solidFill>
              </a:rPr>
              <a:t>Dilated and LVEF&lt;40% </a:t>
            </a:r>
            <a:r>
              <a:rPr lang="en-GB" sz="2800">
                <a:solidFill>
                  <a:schemeClr val="bg1"/>
                </a:solidFill>
              </a:rPr>
              <a:t>at diagnosis</a:t>
            </a:r>
            <a:endParaRPr lang="en-GB" sz="2800" dirty="0">
              <a:solidFill>
                <a:schemeClr val="bg1"/>
              </a:solidFill>
            </a:endParaRPr>
          </a:p>
          <a:p>
            <a:r>
              <a:rPr lang="en-GB" sz="2800" dirty="0">
                <a:solidFill>
                  <a:schemeClr val="bg1"/>
                </a:solidFill>
              </a:rPr>
              <a:t>Subsequent recovery</a:t>
            </a:r>
          </a:p>
          <a:p>
            <a:pPr lvl="1"/>
            <a:r>
              <a:rPr lang="en-GB" sz="2800" dirty="0">
                <a:solidFill>
                  <a:schemeClr val="bg1"/>
                </a:solidFill>
              </a:rPr>
              <a:t>LVEF&gt;50% </a:t>
            </a:r>
          </a:p>
          <a:p>
            <a:pPr lvl="1"/>
            <a:r>
              <a:rPr lang="en-GB" sz="2800" dirty="0">
                <a:solidFill>
                  <a:schemeClr val="bg1"/>
                </a:solidFill>
              </a:rPr>
              <a:t>Normal </a:t>
            </a:r>
            <a:r>
              <a:rPr lang="en-GB" sz="2800" dirty="0" err="1">
                <a:solidFill>
                  <a:schemeClr val="bg1"/>
                </a:solidFill>
              </a:rPr>
              <a:t>LVEDVi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en-GB" sz="2800" dirty="0">
                <a:solidFill>
                  <a:schemeClr val="bg1"/>
                </a:solidFill>
              </a:rPr>
              <a:t>NT-pro-BNP &lt;250ng/L</a:t>
            </a:r>
          </a:p>
          <a:p>
            <a:pPr lvl="1"/>
            <a:r>
              <a:rPr lang="en-GB" sz="2800" dirty="0">
                <a:solidFill>
                  <a:schemeClr val="bg1"/>
                </a:solidFill>
              </a:rPr>
              <a:t>NYHA 1 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27444C-0FB0-4AAC-8DC3-B9D5FCA2F444}"/>
              </a:ext>
            </a:extLst>
          </p:cNvPr>
          <p:cNvSpPr txBox="1"/>
          <p:nvPr/>
        </p:nvSpPr>
        <p:spPr>
          <a:xfrm>
            <a:off x="3441700" y="4511051"/>
            <a:ext cx="402674" cy="92333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</a:rPr>
              <a:t>}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00C0B0-22EC-490A-9273-37511008877E}"/>
              </a:ext>
            </a:extLst>
          </p:cNvPr>
          <p:cNvSpPr txBox="1"/>
          <p:nvPr/>
        </p:nvSpPr>
        <p:spPr>
          <a:xfrm>
            <a:off x="3844374" y="4736507"/>
            <a:ext cx="878767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CMR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0773B8-736E-46B0-9917-9126F6F8D89F}"/>
              </a:ext>
            </a:extLst>
          </p:cNvPr>
          <p:cNvSpPr txBox="1"/>
          <p:nvPr/>
        </p:nvSpPr>
        <p:spPr>
          <a:xfrm>
            <a:off x="6351365" y="3437936"/>
            <a:ext cx="5619750" cy="2677656"/>
          </a:xfrm>
          <a:prstGeom prst="rect">
            <a:avLst/>
          </a:prstGeom>
          <a:solidFill>
            <a:srgbClr val="8A00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Arrhythmia requiring beta-blocker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Uncontrolled hypertension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Valvular disease (moderate or greater)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eGFR&lt;30mls/min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Pregnancy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Angina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Age &lt;16 years</a:t>
            </a:r>
          </a:p>
        </p:txBody>
      </p:sp>
    </p:spTree>
    <p:extLst>
      <p:ext uri="{BB962C8B-B14F-4D97-AF65-F5344CB8AC3E}">
        <p14:creationId xmlns:p14="http://schemas.microsoft.com/office/powerpoint/2010/main" val="421449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4BBF354-3275-41F8-9047-CBC32594376A}"/>
              </a:ext>
            </a:extLst>
          </p:cNvPr>
          <p:cNvSpPr/>
          <p:nvPr/>
        </p:nvSpPr>
        <p:spPr>
          <a:xfrm>
            <a:off x="4577939" y="524957"/>
            <a:ext cx="3439390" cy="92647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cs typeface="Times New Roman" panose="02020603050405020304" pitchFamily="18" charset="0"/>
              </a:rPr>
              <a:t>Screening visit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Clinical assessment, symptom questionnaires, NT-pro-BNP, CMR, CPET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A3E4C27-E754-49DC-91BD-ABD227CC2ECC}"/>
              </a:ext>
            </a:extLst>
          </p:cNvPr>
          <p:cNvCxnSpPr>
            <a:cxnSpLocks/>
          </p:cNvCxnSpPr>
          <p:nvPr/>
        </p:nvCxnSpPr>
        <p:spPr>
          <a:xfrm>
            <a:off x="6280465" y="1476829"/>
            <a:ext cx="0" cy="21600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8802A3-DE81-40E0-A60F-E074FE319ECF}"/>
              </a:ext>
            </a:extLst>
          </p:cNvPr>
          <p:cNvCxnSpPr/>
          <p:nvPr/>
        </p:nvCxnSpPr>
        <p:spPr>
          <a:xfrm>
            <a:off x="4861348" y="1686687"/>
            <a:ext cx="295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771D423-B990-4792-859D-96B84A247891}"/>
              </a:ext>
            </a:extLst>
          </p:cNvPr>
          <p:cNvSpPr txBox="1"/>
          <p:nvPr/>
        </p:nvSpPr>
        <p:spPr>
          <a:xfrm>
            <a:off x="6407465" y="1413329"/>
            <a:ext cx="1357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cs typeface="Times New Roman" panose="02020603050405020304" pitchFamily="18" charset="0"/>
              </a:rPr>
              <a:t>Randomisation 1 to 1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1F97632-A353-4BD3-86DF-A93E8205EC42}"/>
              </a:ext>
            </a:extLst>
          </p:cNvPr>
          <p:cNvSpPr/>
          <p:nvPr/>
        </p:nvSpPr>
        <p:spPr>
          <a:xfrm>
            <a:off x="6862026" y="2838343"/>
            <a:ext cx="1967146" cy="486596"/>
          </a:xfrm>
          <a:prstGeom prst="roundRect">
            <a:avLst/>
          </a:prstGeom>
          <a:solidFill>
            <a:srgbClr val="A5002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Continued therapy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537CA5D-6BA5-4294-A812-B31148DDD1F5}"/>
              </a:ext>
            </a:extLst>
          </p:cNvPr>
          <p:cNvSpPr/>
          <p:nvPr/>
        </p:nvSpPr>
        <p:spPr>
          <a:xfrm>
            <a:off x="8954149" y="2703641"/>
            <a:ext cx="1967146" cy="7560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1"/>
                </a:solidFill>
                <a:cs typeface="Times New Roman" panose="02020603050405020304" pitchFamily="18" charset="0"/>
              </a:rPr>
              <a:t>Clinic visit at 8 weeks</a:t>
            </a:r>
          </a:p>
          <a:p>
            <a:pPr algn="ctr"/>
            <a:r>
              <a:rPr lang="en-GB" sz="1100" dirty="0">
                <a:solidFill>
                  <a:schemeClr val="bg1"/>
                </a:solidFill>
                <a:cs typeface="Times New Roman" panose="02020603050405020304" pitchFamily="18" charset="0"/>
              </a:rPr>
              <a:t>Clinical assessment and NT-pro-BNP</a:t>
            </a:r>
            <a:endParaRPr lang="en-GB" sz="105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3C4C327-BEF4-4831-8EEE-3F880174B48D}"/>
              </a:ext>
            </a:extLst>
          </p:cNvPr>
          <p:cNvSpPr/>
          <p:nvPr/>
        </p:nvSpPr>
        <p:spPr>
          <a:xfrm>
            <a:off x="4038364" y="2071837"/>
            <a:ext cx="1665162" cy="432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Reduce/stop loop diuretics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0733C04-F433-4730-87BC-7DB03772166D}"/>
              </a:ext>
            </a:extLst>
          </p:cNvPr>
          <p:cNvSpPr/>
          <p:nvPr/>
        </p:nvSpPr>
        <p:spPr>
          <a:xfrm>
            <a:off x="4024945" y="2651352"/>
            <a:ext cx="1678580" cy="360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Reduce/stop MRAs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FDC06B2-17A1-4FD3-BA34-2021B230BE80}"/>
              </a:ext>
            </a:extLst>
          </p:cNvPr>
          <p:cNvSpPr/>
          <p:nvPr/>
        </p:nvSpPr>
        <p:spPr>
          <a:xfrm>
            <a:off x="4011175" y="3180067"/>
            <a:ext cx="1692350" cy="432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Reduce/stop beta-blockers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0A4CAF0-602B-470B-A68C-BF95A136E66B}"/>
              </a:ext>
            </a:extLst>
          </p:cNvPr>
          <p:cNvSpPr/>
          <p:nvPr/>
        </p:nvSpPr>
        <p:spPr>
          <a:xfrm>
            <a:off x="4018060" y="3793972"/>
            <a:ext cx="1692350" cy="432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Reduce/stop ACE inhibitors or ARB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F007CF-2124-478F-AB1A-FA34F6837E14}"/>
              </a:ext>
            </a:extLst>
          </p:cNvPr>
          <p:cNvSpPr/>
          <p:nvPr/>
        </p:nvSpPr>
        <p:spPr>
          <a:xfrm>
            <a:off x="1505019" y="2632546"/>
            <a:ext cx="2075773" cy="869106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bg1"/>
                </a:solidFill>
                <a:cs typeface="Times New Roman" panose="02020603050405020304" pitchFamily="18" charset="0"/>
              </a:rPr>
              <a:t>Clinic review every 4 weeks</a:t>
            </a:r>
          </a:p>
          <a:p>
            <a:pPr algn="ctr"/>
            <a:r>
              <a:rPr lang="en-GB" sz="1100" dirty="0">
                <a:solidFill>
                  <a:schemeClr val="bg1"/>
                </a:solidFill>
                <a:cs typeface="Times New Roman" panose="02020603050405020304" pitchFamily="18" charset="0"/>
              </a:rPr>
              <a:t>Clinical assessment and NT-pro-BNP</a:t>
            </a:r>
          </a:p>
          <a:p>
            <a:pPr algn="ctr"/>
            <a:r>
              <a:rPr lang="en-GB" sz="1200" b="1" dirty="0">
                <a:solidFill>
                  <a:schemeClr val="bg1"/>
                </a:solidFill>
                <a:cs typeface="Times New Roman" panose="02020603050405020304" pitchFamily="18" charset="0"/>
              </a:rPr>
              <a:t>Interim telephone review</a:t>
            </a:r>
            <a:endParaRPr lang="en-GB" sz="11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F928E25-EA98-4E7A-95BD-06FF06B748C9}"/>
              </a:ext>
            </a:extLst>
          </p:cNvPr>
          <p:cNvCxnSpPr>
            <a:cxnSpLocks/>
          </p:cNvCxnSpPr>
          <p:nvPr/>
        </p:nvCxnSpPr>
        <p:spPr>
          <a:xfrm>
            <a:off x="7813173" y="1686687"/>
            <a:ext cx="0" cy="1080000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79DF461-A35F-41E8-805D-82352022DAA0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7845599" y="3324939"/>
            <a:ext cx="0" cy="1080000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58AF155-9DBA-4F31-BCE0-A098820C9E0A}"/>
              </a:ext>
            </a:extLst>
          </p:cNvPr>
          <p:cNvCxnSpPr>
            <a:cxnSpLocks/>
          </p:cNvCxnSpPr>
          <p:nvPr/>
        </p:nvCxnSpPr>
        <p:spPr>
          <a:xfrm>
            <a:off x="4848987" y="1689762"/>
            <a:ext cx="0" cy="360000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3736D3C9-E876-46A4-B6D9-91F5A5B2DD37}"/>
              </a:ext>
            </a:extLst>
          </p:cNvPr>
          <p:cNvCxnSpPr>
            <a:cxnSpLocks/>
            <a:endCxn id="11" idx="1"/>
          </p:cNvCxnSpPr>
          <p:nvPr/>
        </p:nvCxnSpPr>
        <p:spPr>
          <a:xfrm rot="5400000">
            <a:off x="3966723" y="1940718"/>
            <a:ext cx="948857" cy="832411"/>
          </a:xfrm>
          <a:prstGeom prst="bentConnector4">
            <a:avLst>
              <a:gd name="adj1" fmla="val 361"/>
              <a:gd name="adj2" fmla="val 145198"/>
            </a:avLst>
          </a:prstGeom>
          <a:ln>
            <a:solidFill>
              <a:schemeClr val="accent1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83712E1-7328-4F31-A617-196C38F9091F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3654879" y="3396067"/>
            <a:ext cx="356296" cy="0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1A4510C-328F-4AEB-8482-90533E908213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3651704" y="4009972"/>
            <a:ext cx="366356" cy="0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5E0BCC-3697-4D1D-8CF0-E529BA0DD312}"/>
              </a:ext>
            </a:extLst>
          </p:cNvPr>
          <p:cNvCxnSpPr/>
          <p:nvPr/>
        </p:nvCxnSpPr>
        <p:spPr>
          <a:xfrm>
            <a:off x="3648529" y="2838343"/>
            <a:ext cx="0" cy="1171629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83F3439-0760-4DE4-864A-EF4DD00BBDFB}"/>
              </a:ext>
            </a:extLst>
          </p:cNvPr>
          <p:cNvCxnSpPr>
            <a:cxnSpLocks/>
          </p:cNvCxnSpPr>
          <p:nvPr/>
        </p:nvCxnSpPr>
        <p:spPr>
          <a:xfrm>
            <a:off x="4859673" y="2502041"/>
            <a:ext cx="0" cy="144000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43CD17B-D4A9-4BF2-A3EC-4F69F3C97028}"/>
              </a:ext>
            </a:extLst>
          </p:cNvPr>
          <p:cNvCxnSpPr>
            <a:cxnSpLocks/>
          </p:cNvCxnSpPr>
          <p:nvPr/>
        </p:nvCxnSpPr>
        <p:spPr>
          <a:xfrm>
            <a:off x="4889635" y="4225972"/>
            <a:ext cx="0" cy="216000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2CD3ECB-3832-4EA2-BD2A-CB8876984760}"/>
              </a:ext>
            </a:extLst>
          </p:cNvPr>
          <p:cNvSpPr/>
          <p:nvPr/>
        </p:nvSpPr>
        <p:spPr>
          <a:xfrm>
            <a:off x="3918746" y="4469037"/>
            <a:ext cx="4725363" cy="504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1"/>
                </a:solidFill>
                <a:cs typeface="Times New Roman" panose="02020603050405020304" pitchFamily="18" charset="0"/>
              </a:rPr>
              <a:t>16 week follow-up visit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  <a:cs typeface="Times New Roman" panose="02020603050405020304" pitchFamily="18" charset="0"/>
              </a:rPr>
              <a:t>Clinical assessment, NT-pro-BNP, CMR</a:t>
            </a:r>
            <a:endParaRPr lang="en-GB" sz="11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0EE4B68-78A9-433A-B325-A449789E8DBA}"/>
              </a:ext>
            </a:extLst>
          </p:cNvPr>
          <p:cNvSpPr/>
          <p:nvPr/>
        </p:nvSpPr>
        <p:spPr>
          <a:xfrm>
            <a:off x="3918746" y="5230370"/>
            <a:ext cx="4725363" cy="504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1"/>
                </a:solidFill>
                <a:cs typeface="Times New Roman" panose="02020603050405020304" pitchFamily="18" charset="0"/>
              </a:rPr>
              <a:t>6 month follow-up visit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  <a:cs typeface="Times New Roman" panose="02020603050405020304" pitchFamily="18" charset="0"/>
              </a:rPr>
              <a:t>Clinical assessment, symptom questionnaires, NT-pro-BNP, CMR, CPET</a:t>
            </a:r>
            <a:endParaRPr lang="en-GB" sz="11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F18FA93-80D9-459A-BB64-EE6099D4E35F}"/>
              </a:ext>
            </a:extLst>
          </p:cNvPr>
          <p:cNvCxnSpPr>
            <a:cxnSpLocks/>
          </p:cNvCxnSpPr>
          <p:nvPr/>
        </p:nvCxnSpPr>
        <p:spPr>
          <a:xfrm>
            <a:off x="4899199" y="4973037"/>
            <a:ext cx="0" cy="216000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EF4AF31-89CA-4B6C-9C58-180226F349C6}"/>
              </a:ext>
            </a:extLst>
          </p:cNvPr>
          <p:cNvCxnSpPr>
            <a:cxnSpLocks/>
          </p:cNvCxnSpPr>
          <p:nvPr/>
        </p:nvCxnSpPr>
        <p:spPr>
          <a:xfrm>
            <a:off x="7842376" y="4988260"/>
            <a:ext cx="0" cy="216000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78E3279-66D4-4747-BA8E-E4C3F2627A84}"/>
              </a:ext>
            </a:extLst>
          </p:cNvPr>
          <p:cNvCxnSpPr>
            <a:cxnSpLocks/>
          </p:cNvCxnSpPr>
          <p:nvPr/>
        </p:nvCxnSpPr>
        <p:spPr>
          <a:xfrm>
            <a:off x="4862849" y="3020427"/>
            <a:ext cx="0" cy="144000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D060B8C-603C-4F39-9F0F-CF787AC97F73}"/>
              </a:ext>
            </a:extLst>
          </p:cNvPr>
          <p:cNvCxnSpPr>
            <a:cxnSpLocks/>
          </p:cNvCxnSpPr>
          <p:nvPr/>
        </p:nvCxnSpPr>
        <p:spPr>
          <a:xfrm>
            <a:off x="4885075" y="3624767"/>
            <a:ext cx="0" cy="144000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FA11151-90B7-40C5-9F50-0AA081637D7C}"/>
              </a:ext>
            </a:extLst>
          </p:cNvPr>
          <p:cNvCxnSpPr>
            <a:cxnSpLocks/>
          </p:cNvCxnSpPr>
          <p:nvPr/>
        </p:nvCxnSpPr>
        <p:spPr>
          <a:xfrm>
            <a:off x="7857384" y="5708970"/>
            <a:ext cx="0" cy="216000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38E0674-E428-4FD4-9A37-233F3DB9EB0C}"/>
              </a:ext>
            </a:extLst>
          </p:cNvPr>
          <p:cNvSpPr/>
          <p:nvPr/>
        </p:nvSpPr>
        <p:spPr>
          <a:xfrm>
            <a:off x="6896363" y="5942246"/>
            <a:ext cx="1970910" cy="58021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schemeClr val="bg1"/>
                </a:solidFill>
                <a:cs typeface="Times New Roman" panose="02020603050405020304" pitchFamily="18" charset="0"/>
              </a:rPr>
              <a:t>Therapy withdrawal using the same protocol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7B3E64C-B0E0-4548-B804-D20F042D0136}"/>
              </a:ext>
            </a:extLst>
          </p:cNvPr>
          <p:cNvCxnSpPr/>
          <p:nvPr/>
        </p:nvCxnSpPr>
        <p:spPr>
          <a:xfrm>
            <a:off x="2073729" y="5793186"/>
            <a:ext cx="8585200" cy="0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CEC94D8-F430-45AF-BBD8-6BBA7D8D71CA}"/>
              </a:ext>
            </a:extLst>
          </p:cNvPr>
          <p:cNvSpPr txBox="1"/>
          <p:nvPr/>
        </p:nvSpPr>
        <p:spPr>
          <a:xfrm>
            <a:off x="2023876" y="3694205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Randomised</a:t>
            </a:r>
          </a:p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5B0B2F5-D3E7-4EFD-97D2-664FD1EF1524}"/>
              </a:ext>
            </a:extLst>
          </p:cNvPr>
          <p:cNvSpPr txBox="1"/>
          <p:nvPr/>
        </p:nvSpPr>
        <p:spPr>
          <a:xfrm>
            <a:off x="2073729" y="6090661"/>
            <a:ext cx="2794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 arm cross-over phase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0740408-2DDA-4B0B-8256-E90CBC1E1F02}"/>
              </a:ext>
            </a:extLst>
          </p:cNvPr>
          <p:cNvSpPr/>
          <p:nvPr/>
        </p:nvSpPr>
        <p:spPr>
          <a:xfrm>
            <a:off x="8954149" y="1191144"/>
            <a:ext cx="2680658" cy="678618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cs typeface="Times New Roman" panose="02020603050405020304" pitchFamily="18" charset="0"/>
              </a:rPr>
              <a:t>Mimic what happens in clinical practice</a:t>
            </a:r>
            <a:endParaRPr lang="en-GB" sz="14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22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4" grpId="0" animBg="1"/>
      <p:bldP spid="25" grpId="0" animBg="1"/>
      <p:bldP spid="31" grpId="0" animBg="1"/>
      <p:bldP spid="33" grpId="0"/>
      <p:bldP spid="34" grpId="0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21F85-376B-4FE5-9C86-DDA63F82B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1300"/>
            <a:ext cx="10515600" cy="4701610"/>
          </a:xfrm>
        </p:spPr>
        <p:txBody>
          <a:bodyPr>
            <a:normAutofit lnSpcReduction="10000"/>
          </a:bodyPr>
          <a:lstStyle/>
          <a:p>
            <a:r>
              <a:rPr lang="en-GB" dirty="0">
                <a:solidFill>
                  <a:srgbClr val="002060"/>
                </a:solidFill>
              </a:rPr>
              <a:t>Primary end-point</a:t>
            </a:r>
          </a:p>
          <a:p>
            <a:pPr lvl="1"/>
            <a:r>
              <a:rPr lang="en-GB" dirty="0">
                <a:solidFill>
                  <a:srgbClr val="002060"/>
                </a:solidFill>
              </a:rPr>
              <a:t>Relapse of DCM defined by </a:t>
            </a:r>
            <a:r>
              <a:rPr lang="en-GB" i="1" dirty="0">
                <a:solidFill>
                  <a:srgbClr val="002060"/>
                </a:solidFill>
              </a:rPr>
              <a:t>any 1</a:t>
            </a:r>
            <a:r>
              <a:rPr lang="en-GB" dirty="0">
                <a:solidFill>
                  <a:srgbClr val="002060"/>
                </a:solidFill>
              </a:rPr>
              <a:t> of:</a:t>
            </a:r>
          </a:p>
          <a:p>
            <a:pPr lvl="1"/>
            <a:endParaRPr lang="en-GB" dirty="0">
              <a:solidFill>
                <a:srgbClr val="002060"/>
              </a:solidFill>
            </a:endParaRPr>
          </a:p>
          <a:p>
            <a:pPr lvl="1"/>
            <a:endParaRPr lang="en-GB" dirty="0">
              <a:solidFill>
                <a:srgbClr val="002060"/>
              </a:solidFill>
            </a:endParaRPr>
          </a:p>
          <a:p>
            <a:pPr lvl="1"/>
            <a:endParaRPr lang="en-GB" dirty="0">
              <a:solidFill>
                <a:srgbClr val="002060"/>
              </a:solidFill>
            </a:endParaRPr>
          </a:p>
          <a:p>
            <a:pPr lvl="1"/>
            <a:endParaRPr lang="en-GB" dirty="0">
              <a:solidFill>
                <a:srgbClr val="002060"/>
              </a:solidFill>
            </a:endParaRPr>
          </a:p>
          <a:p>
            <a:pPr lvl="2"/>
            <a:endParaRPr lang="en-GB" sz="9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2400" dirty="0">
              <a:solidFill>
                <a:srgbClr val="002060"/>
              </a:solidFill>
            </a:endParaRPr>
          </a:p>
          <a:p>
            <a:r>
              <a:rPr lang="en-GB" sz="2400" dirty="0">
                <a:solidFill>
                  <a:srgbClr val="002060"/>
                </a:solidFill>
              </a:rPr>
              <a:t>Safety end-point </a:t>
            </a:r>
          </a:p>
          <a:p>
            <a:pPr lvl="1"/>
            <a:r>
              <a:rPr lang="en-GB" sz="2000" dirty="0">
                <a:solidFill>
                  <a:srgbClr val="002060"/>
                </a:solidFill>
              </a:rPr>
              <a:t>(CV mortality, MACE, unplanned CV hospitalisation)</a:t>
            </a:r>
          </a:p>
          <a:p>
            <a:r>
              <a:rPr lang="en-GB" sz="2400" dirty="0">
                <a:solidFill>
                  <a:srgbClr val="002060"/>
                </a:solidFill>
              </a:rPr>
              <a:t>Arrhythmia end-point (sustained)</a:t>
            </a:r>
          </a:p>
          <a:p>
            <a:r>
              <a:rPr lang="en-GB" sz="2400" dirty="0">
                <a:solidFill>
                  <a:srgbClr val="002060"/>
                </a:solidFill>
              </a:rPr>
              <a:t>Changes in secondary clinical variables</a:t>
            </a:r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F80B84-3EEA-4DE0-9FF7-0F454E962C04}"/>
              </a:ext>
            </a:extLst>
          </p:cNvPr>
          <p:cNvSpPr/>
          <p:nvPr/>
        </p:nvSpPr>
        <p:spPr>
          <a:xfrm>
            <a:off x="782999" y="2394529"/>
            <a:ext cx="7383972" cy="168895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Reduction in LVEF by &gt;10% and to below 50%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Increase in LVEDV by &gt;10% and to above normal range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Two-fold rise in NT-pro-BNP and to &gt;400ng/L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Clinical evidence of heart failure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584C75-AEAB-490B-A178-2D22752B5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250"/>
            <a:ext cx="10515600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Pre-specified end-points</a:t>
            </a:r>
            <a:endParaRPr lang="en-GB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4F516C7B-1A92-45C1-99D0-30E8212A4F16}"/>
              </a:ext>
            </a:extLst>
          </p:cNvPr>
          <p:cNvSpPr/>
          <p:nvPr/>
        </p:nvSpPr>
        <p:spPr>
          <a:xfrm>
            <a:off x="8318732" y="3035901"/>
            <a:ext cx="576000" cy="449179"/>
          </a:xfrm>
          <a:prstGeom prst="rightArrow">
            <a:avLst/>
          </a:prstGeom>
          <a:solidFill>
            <a:srgbClr val="8A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EA166E-D437-4B5A-8CA3-8E1DD4BCA888}"/>
              </a:ext>
            </a:extLst>
          </p:cNvPr>
          <p:cNvSpPr txBox="1"/>
          <p:nvPr/>
        </p:nvSpPr>
        <p:spPr>
          <a:xfrm>
            <a:off x="9046494" y="2906548"/>
            <a:ext cx="3028597" cy="707886"/>
          </a:xfrm>
          <a:prstGeom prst="rect">
            <a:avLst/>
          </a:prstGeom>
          <a:solidFill>
            <a:srgbClr val="8A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Immediate re-introduction of therapy</a:t>
            </a:r>
          </a:p>
        </p:txBody>
      </p:sp>
    </p:spTree>
    <p:extLst>
      <p:ext uri="{BB962C8B-B14F-4D97-AF65-F5344CB8AC3E}">
        <p14:creationId xmlns:p14="http://schemas.microsoft.com/office/powerpoint/2010/main" val="386832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C41DE-A03D-4F20-BB96-2C3B5EA81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Patient Safety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C39AC-685B-476D-B56E-2AE66D357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684" y="1825625"/>
            <a:ext cx="10940716" cy="4351338"/>
          </a:xfrm>
        </p:spPr>
        <p:txBody>
          <a:bodyPr>
            <a:normAutofit fontScale="92500" lnSpcReduction="20000"/>
          </a:bodyPr>
          <a:lstStyle/>
          <a:p>
            <a:r>
              <a:rPr lang="en-GB" dirty="0">
                <a:solidFill>
                  <a:srgbClr val="002060"/>
                </a:solidFill>
              </a:rPr>
              <a:t>Protocol approved by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National Research Ethics Committee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Medicines and Healthcare Products Regulatory Agency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Institutional Oversight Committee and Patient Advisory Group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Funding Body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National Patient Organisations </a:t>
            </a:r>
          </a:p>
          <a:p>
            <a:pPr lvl="1"/>
            <a:endParaRPr lang="en-GB" sz="1100" dirty="0">
              <a:solidFill>
                <a:srgbClr val="002060"/>
              </a:solidFill>
            </a:endParaRPr>
          </a:p>
          <a:p>
            <a:r>
              <a:rPr lang="en-GB" dirty="0">
                <a:solidFill>
                  <a:srgbClr val="002060"/>
                </a:solidFill>
              </a:rPr>
              <a:t>24-hour contact with a doctor</a:t>
            </a:r>
          </a:p>
          <a:p>
            <a:r>
              <a:rPr lang="en-GB" dirty="0">
                <a:solidFill>
                  <a:srgbClr val="002060"/>
                </a:solidFill>
              </a:rPr>
              <a:t>General practitioners and physicians kept up-to-date</a:t>
            </a:r>
          </a:p>
          <a:p>
            <a:r>
              <a:rPr lang="en-GB" dirty="0">
                <a:solidFill>
                  <a:srgbClr val="002060"/>
                </a:solidFill>
              </a:rPr>
              <a:t>All trial data reviewed weekly</a:t>
            </a:r>
          </a:p>
          <a:p>
            <a:pPr lvl="1"/>
            <a:r>
              <a:rPr lang="en-GB" dirty="0">
                <a:solidFill>
                  <a:srgbClr val="002060"/>
                </a:solidFill>
              </a:rPr>
              <a:t>AEs managed on an individual case basis</a:t>
            </a:r>
          </a:p>
          <a:p>
            <a:endParaRPr lang="en-GB" sz="900" dirty="0">
              <a:solidFill>
                <a:srgbClr val="002060"/>
              </a:solidFill>
            </a:endParaRPr>
          </a:p>
          <a:p>
            <a:r>
              <a:rPr lang="en-GB" dirty="0">
                <a:solidFill>
                  <a:srgbClr val="002060"/>
                </a:solidFill>
              </a:rPr>
              <a:t>Independent data monitor</a:t>
            </a:r>
          </a:p>
          <a:p>
            <a:endParaRPr lang="en-GB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7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CF1041-7C93-46F8-9BEA-7938FEACE879}"/>
              </a:ext>
            </a:extLst>
          </p:cNvPr>
          <p:cNvSpPr txBox="1"/>
          <p:nvPr/>
        </p:nvSpPr>
        <p:spPr>
          <a:xfrm>
            <a:off x="1437085" y="5273821"/>
            <a:ext cx="8677275" cy="756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endParaRPr lang="en-GB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28BE11-1997-42DC-9D25-E9CC473BF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80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Randomised phase</a:t>
            </a:r>
            <a:endParaRPr lang="en-GB" dirty="0">
              <a:latin typeface="+mn-lt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3D871C0E-82E2-4E93-8302-65513FBC8E63}"/>
              </a:ext>
            </a:extLst>
          </p:cNvPr>
          <p:cNvSpPr/>
          <p:nvPr/>
        </p:nvSpPr>
        <p:spPr>
          <a:xfrm>
            <a:off x="4826518" y="1637298"/>
            <a:ext cx="2621280" cy="4320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cs typeface="Times New Roman" panose="02020603050405020304" pitchFamily="18" charset="0"/>
              </a:rPr>
              <a:t>Randomised (n=51)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6AB527FB-2AA9-48F9-8DE5-B0C1E825674D}"/>
              </a:ext>
            </a:extLst>
          </p:cNvPr>
          <p:cNvSpPr/>
          <p:nvPr/>
        </p:nvSpPr>
        <p:spPr>
          <a:xfrm>
            <a:off x="3740122" y="2523398"/>
            <a:ext cx="2283097" cy="57548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cs typeface="Times New Roman" panose="02020603050405020304" pitchFamily="18" charset="0"/>
              </a:rPr>
              <a:t>Randomised to therapy withdrawal (n=25)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BB854600-6A50-4507-AD2F-2B1993EBA676}"/>
              </a:ext>
            </a:extLst>
          </p:cNvPr>
          <p:cNvSpPr/>
          <p:nvPr/>
        </p:nvSpPr>
        <p:spPr>
          <a:xfrm>
            <a:off x="6172719" y="2510154"/>
            <a:ext cx="2391084" cy="588730"/>
          </a:xfrm>
          <a:prstGeom prst="roundRect">
            <a:avLst/>
          </a:prstGeom>
          <a:solidFill>
            <a:srgbClr val="8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cs typeface="Times New Roman" panose="02020603050405020304" pitchFamily="18" charset="0"/>
              </a:rPr>
              <a:t>Randomised to continued therapy (n=26)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4C691BDC-A849-4B30-B5C2-FCA0FB476122}"/>
              </a:ext>
            </a:extLst>
          </p:cNvPr>
          <p:cNvSpPr/>
          <p:nvPr/>
        </p:nvSpPr>
        <p:spPr>
          <a:xfrm>
            <a:off x="3692230" y="3467956"/>
            <a:ext cx="2304000" cy="57548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cs typeface="Times New Roman" panose="02020603050405020304" pitchFamily="18" charset="0"/>
              </a:rPr>
              <a:t>Completed planned follow-up (n=24)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3E9AF871-B29D-45FC-885C-B2BBB5D68581}"/>
              </a:ext>
            </a:extLst>
          </p:cNvPr>
          <p:cNvSpPr/>
          <p:nvPr/>
        </p:nvSpPr>
        <p:spPr>
          <a:xfrm>
            <a:off x="6259803" y="3455225"/>
            <a:ext cx="2304000" cy="575486"/>
          </a:xfrm>
          <a:prstGeom prst="roundRect">
            <a:avLst/>
          </a:prstGeom>
          <a:solidFill>
            <a:srgbClr val="8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cs typeface="Times New Roman" panose="02020603050405020304" pitchFamily="18" charset="0"/>
              </a:rPr>
              <a:t>Completed planned follow-up (n=26)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59297253-7E9E-4D62-B71E-B34CA685C4E0}"/>
              </a:ext>
            </a:extLst>
          </p:cNvPr>
          <p:cNvSpPr/>
          <p:nvPr/>
        </p:nvSpPr>
        <p:spPr>
          <a:xfrm>
            <a:off x="1007452" y="3067848"/>
            <a:ext cx="2569034" cy="360000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cs typeface="Times New Roman" panose="02020603050405020304" pitchFamily="18" charset="0"/>
              </a:rPr>
              <a:t>Withdrew from study (n=1)</a:t>
            </a:r>
            <a:endParaRPr lang="en-GB" sz="16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41AA35F-65B0-413D-9658-B84DC7A5BB1B}"/>
              </a:ext>
            </a:extLst>
          </p:cNvPr>
          <p:cNvCxnSpPr>
            <a:cxnSpLocks/>
          </p:cNvCxnSpPr>
          <p:nvPr/>
        </p:nvCxnSpPr>
        <p:spPr>
          <a:xfrm>
            <a:off x="5206066" y="2259742"/>
            <a:ext cx="185782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F051B505-95EC-4129-BCAD-17AB82BC3A2F}"/>
              </a:ext>
            </a:extLst>
          </p:cNvPr>
          <p:cNvCxnSpPr>
            <a:cxnSpLocks/>
          </p:cNvCxnSpPr>
          <p:nvPr/>
        </p:nvCxnSpPr>
        <p:spPr>
          <a:xfrm>
            <a:off x="7064078" y="2251630"/>
            <a:ext cx="0" cy="21600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5788B721-472F-4864-B118-3EE2AC5F6074}"/>
              </a:ext>
            </a:extLst>
          </p:cNvPr>
          <p:cNvCxnSpPr>
            <a:cxnSpLocks/>
          </p:cNvCxnSpPr>
          <p:nvPr/>
        </p:nvCxnSpPr>
        <p:spPr>
          <a:xfrm>
            <a:off x="5206066" y="2259742"/>
            <a:ext cx="0" cy="21600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412D00A9-9B8C-4344-98DA-C07EEF107950}"/>
              </a:ext>
            </a:extLst>
          </p:cNvPr>
          <p:cNvSpPr/>
          <p:nvPr/>
        </p:nvSpPr>
        <p:spPr>
          <a:xfrm>
            <a:off x="3692230" y="4331286"/>
            <a:ext cx="2304000" cy="669215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Restarted therapy without meeting the primary end-point for NSVT (n=1) 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386203A-59EF-4319-BBCB-2DA03D80757B}"/>
              </a:ext>
            </a:extLst>
          </p:cNvPr>
          <p:cNvCxnSpPr>
            <a:cxnSpLocks/>
          </p:cNvCxnSpPr>
          <p:nvPr/>
        </p:nvCxnSpPr>
        <p:spPr>
          <a:xfrm flipH="1">
            <a:off x="4853443" y="3100803"/>
            <a:ext cx="4176" cy="28800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14D41ADF-F87E-468E-B99E-ECE75827BBEA}"/>
              </a:ext>
            </a:extLst>
          </p:cNvPr>
          <p:cNvCxnSpPr>
            <a:cxnSpLocks/>
          </p:cNvCxnSpPr>
          <p:nvPr/>
        </p:nvCxnSpPr>
        <p:spPr>
          <a:xfrm flipH="1">
            <a:off x="3628872" y="3232347"/>
            <a:ext cx="1224000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B7F5F0E1-DB3E-42CF-8821-40CCB49AB7E5}"/>
              </a:ext>
            </a:extLst>
          </p:cNvPr>
          <p:cNvCxnSpPr>
            <a:cxnSpLocks/>
          </p:cNvCxnSpPr>
          <p:nvPr/>
        </p:nvCxnSpPr>
        <p:spPr>
          <a:xfrm>
            <a:off x="7479039" y="3082429"/>
            <a:ext cx="1" cy="28800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EF2D51E6-A333-480B-87A8-7442784BBBE8}"/>
              </a:ext>
            </a:extLst>
          </p:cNvPr>
          <p:cNvCxnSpPr>
            <a:cxnSpLocks/>
          </p:cNvCxnSpPr>
          <p:nvPr/>
        </p:nvCxnSpPr>
        <p:spPr>
          <a:xfrm>
            <a:off x="4901160" y="4048176"/>
            <a:ext cx="0" cy="21600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: Rounded Corners 59">
            <a:extLst>
              <a:ext uri="{FF2B5EF4-FFF2-40B4-BE49-F238E27FC236}">
                <a16:creationId xmlns:a16="http://schemas.microsoft.com/office/drawing/2014/main" id="{412989E0-0A28-48C7-A9F7-6ED8680879B5}"/>
              </a:ext>
            </a:extLst>
          </p:cNvPr>
          <p:cNvSpPr/>
          <p:nvPr/>
        </p:nvSpPr>
        <p:spPr>
          <a:xfrm>
            <a:off x="4672272" y="5371764"/>
            <a:ext cx="1233712" cy="57548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cs typeface="Times New Roman" panose="02020603050405020304" pitchFamily="18" charset="0"/>
              </a:rPr>
              <a:t>vs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3B3B2318-FC8A-45F6-9198-4B197EAF05B5}"/>
              </a:ext>
            </a:extLst>
          </p:cNvPr>
          <p:cNvSpPr/>
          <p:nvPr/>
        </p:nvSpPr>
        <p:spPr>
          <a:xfrm>
            <a:off x="8738144" y="5364526"/>
            <a:ext cx="1262504" cy="57548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ITT Primary </a:t>
            </a:r>
          </a:p>
          <a:p>
            <a:pPr algn="ctr"/>
            <a:r>
              <a:rPr lang="en-GB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analysis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2C3F9790-3C10-4AAE-A829-AECB033B3C10}"/>
              </a:ext>
            </a:extLst>
          </p:cNvPr>
          <p:cNvSpPr/>
          <p:nvPr/>
        </p:nvSpPr>
        <p:spPr>
          <a:xfrm>
            <a:off x="1884572" y="5360164"/>
            <a:ext cx="3216547" cy="576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cs typeface="Times New Roman" panose="02020603050405020304" pitchFamily="18" charset="0"/>
              </a:rPr>
              <a:t>25 pts randomised to therapy withdrawal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132AFBB2-BB17-48B0-BDD5-2DA8082748EB}"/>
              </a:ext>
            </a:extLst>
          </p:cNvPr>
          <p:cNvSpPr/>
          <p:nvPr/>
        </p:nvSpPr>
        <p:spPr>
          <a:xfrm>
            <a:off x="5521634" y="5364700"/>
            <a:ext cx="3204000" cy="575486"/>
          </a:xfrm>
          <a:prstGeom prst="roundRect">
            <a:avLst/>
          </a:prstGeom>
          <a:solidFill>
            <a:srgbClr val="8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cs typeface="Times New Roman" panose="02020603050405020304" pitchFamily="18" charset="0"/>
              </a:rPr>
              <a:t>26 pts randomised to continued therapy</a:t>
            </a: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4FB99702-9DBF-4CC5-BE4A-A4B2E2DD6AD2}"/>
              </a:ext>
            </a:extLst>
          </p:cNvPr>
          <p:cNvCxnSpPr>
            <a:cxnSpLocks/>
          </p:cNvCxnSpPr>
          <p:nvPr/>
        </p:nvCxnSpPr>
        <p:spPr>
          <a:xfrm>
            <a:off x="6172719" y="2033006"/>
            <a:ext cx="0" cy="21862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4639FEF-8248-453A-843B-A8FC3B1CDFB8}"/>
              </a:ext>
            </a:extLst>
          </p:cNvPr>
          <p:cNvSpPr/>
          <p:nvPr/>
        </p:nvSpPr>
        <p:spPr>
          <a:xfrm>
            <a:off x="1619592" y="1637298"/>
            <a:ext cx="2621280" cy="4320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cs typeface="Times New Roman" panose="02020603050405020304" pitchFamily="18" charset="0"/>
              </a:rPr>
              <a:t>Screening visit (n=63)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7C1A818-9674-45C7-9980-3734828B74A8}"/>
              </a:ext>
            </a:extLst>
          </p:cNvPr>
          <p:cNvCxnSpPr>
            <a:cxnSpLocks/>
          </p:cNvCxnSpPr>
          <p:nvPr/>
        </p:nvCxnSpPr>
        <p:spPr>
          <a:xfrm>
            <a:off x="4244319" y="1853298"/>
            <a:ext cx="505999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3DD7EA6-B787-4D7E-A91B-043936FDBD0A}"/>
              </a:ext>
            </a:extLst>
          </p:cNvPr>
          <p:cNvSpPr/>
          <p:nvPr/>
        </p:nvSpPr>
        <p:spPr>
          <a:xfrm>
            <a:off x="1585478" y="1291807"/>
            <a:ext cx="2801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2060"/>
                </a:solidFill>
                <a:ea typeface="Calibri" panose="020F0502020204030204" pitchFamily="34" charset="0"/>
              </a:rPr>
              <a:t>21 Apr 2016 to 22 Aug 2017</a:t>
            </a:r>
            <a:endParaRPr lang="en-GB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33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8" grpId="0" animBg="1"/>
      <p:bldP spid="83" grpId="0" animBg="1"/>
      <p:bldP spid="84" grpId="0" animBg="1"/>
      <p:bldP spid="85" grpId="0" animBg="1"/>
      <p:bldP spid="86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DD55E-A442-4018-BE0D-01A3FE3D0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827" y="418929"/>
            <a:ext cx="3818860" cy="1089925"/>
          </a:xfrm>
        </p:spPr>
        <p:txBody>
          <a:bodyPr/>
          <a:lstStyle/>
          <a:p>
            <a:pPr algn="ctr"/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Baseline</a:t>
            </a:r>
            <a:endParaRPr lang="en-GB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2B7315E-5CC1-452F-A831-39C1F93418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269113"/>
              </p:ext>
            </p:extLst>
          </p:nvPr>
        </p:nvGraphicFramePr>
        <p:xfrm>
          <a:off x="5801280" y="418929"/>
          <a:ext cx="6139845" cy="5991808"/>
        </p:xfrm>
        <a:graphic>
          <a:graphicData uri="http://schemas.openxmlformats.org/drawingml/2006/table">
            <a:tbl>
              <a:tblPr/>
              <a:tblGrid>
                <a:gridCol w="3003392">
                  <a:extLst>
                    <a:ext uri="{9D8B030D-6E8A-4147-A177-3AD203B41FA5}">
                      <a16:colId xmlns:a16="http://schemas.microsoft.com/office/drawing/2014/main" val="767574410"/>
                    </a:ext>
                  </a:extLst>
                </a:gridCol>
                <a:gridCol w="2030440">
                  <a:extLst>
                    <a:ext uri="{9D8B030D-6E8A-4147-A177-3AD203B41FA5}">
                      <a16:colId xmlns:a16="http://schemas.microsoft.com/office/drawing/2014/main" val="460508112"/>
                    </a:ext>
                  </a:extLst>
                </a:gridCol>
                <a:gridCol w="1106013">
                  <a:extLst>
                    <a:ext uri="{9D8B030D-6E8A-4147-A177-3AD203B41FA5}">
                      <a16:colId xmlns:a16="http://schemas.microsoft.com/office/drawing/2014/main" val="2274380824"/>
                    </a:ext>
                  </a:extLst>
                </a:gridCol>
              </a:tblGrid>
              <a:tr h="155676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364" marR="4364" marT="436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Therapy Withdrawal (n=25)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Control (n=26)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230025"/>
                  </a:ext>
                </a:extLst>
              </a:tr>
              <a:tr h="15567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Demographics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2418813"/>
                  </a:ext>
                </a:extLst>
              </a:tr>
              <a:tr h="15567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Median Age (IQR), </a:t>
                      </a:r>
                      <a:r>
                        <a:rPr lang="en-GB" sz="12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yrs</a:t>
                      </a:r>
                      <a:endParaRPr lang="en-GB" sz="12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54 (46,64)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56 (45,64)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13976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Men, n (%)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16 (64)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18 (69)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04304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Previous cardiovascular history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5919192"/>
                  </a:ext>
                </a:extLst>
              </a:tr>
              <a:tr h="15567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Time since initial DCM diagnosis, months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63 (36,112)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41 (20, 91)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3464402"/>
                  </a:ext>
                </a:extLst>
              </a:tr>
              <a:tr h="14278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LVEF at initial diagnosis, %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28 (20,33)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25 (19,33)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3803475"/>
                  </a:ext>
                </a:extLst>
              </a:tr>
              <a:tr h="15567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Absolute improvement in LVEF, %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29 (23,36)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30 (25,38)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9209474"/>
                  </a:ext>
                </a:extLst>
              </a:tr>
              <a:tr h="15567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Time since LVEF&gt;50%, months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28 (8,45)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20 (6,44)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0650094"/>
                  </a:ext>
                </a:extLst>
              </a:tr>
              <a:tr h="15567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Previous heart failure admission, n (%)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18 (72)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14 (54)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1922476"/>
                  </a:ext>
                </a:extLst>
              </a:tr>
              <a:tr h="15567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Previous moderate alcohol excess, n (%)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8 (32)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9 (35)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2548739"/>
                  </a:ext>
                </a:extLst>
              </a:tr>
              <a:tr h="15567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Previous atrial fibrillation, n (%)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8 (32)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4 (15)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1254790"/>
                  </a:ext>
                </a:extLst>
              </a:tr>
              <a:tr h="155676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Aetiology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8190769"/>
                  </a:ext>
                </a:extLst>
              </a:tr>
              <a:tr h="15567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Idiopathic, n (%)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20 (80)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15 (58)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5082154"/>
                  </a:ext>
                </a:extLst>
              </a:tr>
              <a:tr h="15567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Familial, n (%)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3 (12)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4 (15)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9282474"/>
                  </a:ext>
                </a:extLst>
              </a:tr>
              <a:tr h="15567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Environmental insult, n (%)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 (8)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7 (27)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5580634"/>
                  </a:ext>
                </a:extLst>
              </a:tr>
              <a:tr h="15567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1" u="none" strike="noStrike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TTNtv</a:t>
                      </a:r>
                      <a:r>
                        <a:rPr lang="en-GB" sz="1200" b="0" i="1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, n (%)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7 (28)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4 (15)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4185035"/>
                  </a:ext>
                </a:extLst>
              </a:tr>
              <a:tr h="155676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Medications at enrolment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4969179"/>
                  </a:ext>
                </a:extLst>
              </a:tr>
              <a:tr h="15567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ACE inhibitor /ARB, n (%)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25 (100)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26 (100)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8321276"/>
                  </a:ext>
                </a:extLst>
              </a:tr>
              <a:tr h="15567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Beta-blocker, n (%)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21 (84)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24 (92)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2866721"/>
                  </a:ext>
                </a:extLst>
              </a:tr>
              <a:tr h="15567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Mineralocorticoid receptor antagonist, n (%)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12 (48)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12 (46)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6920935"/>
                  </a:ext>
                </a:extLst>
              </a:tr>
              <a:tr h="15567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Loop diuretic, n (%)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3 (12)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3 (12)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6456389"/>
                  </a:ext>
                </a:extLst>
              </a:tr>
              <a:tr h="15567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Clinical characteristics at enrolment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2879253"/>
                  </a:ext>
                </a:extLst>
              </a:tr>
              <a:tr h="15567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Heart rate, beats per minute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62 (58,74)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70 (60,75)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9725769"/>
                  </a:ext>
                </a:extLst>
              </a:tr>
              <a:tr h="15567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Systolic blood pressure, mmHg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123 (117,133)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127 (117,134)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0861145"/>
                  </a:ext>
                </a:extLst>
              </a:tr>
              <a:tr h="15567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Diastolic blood pressure, mmHg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72 (68,80)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76 (70,80)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6330714"/>
                  </a:ext>
                </a:extLst>
              </a:tr>
              <a:tr h="15567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Left bundle branch block, n (%)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3 (12)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4 (15)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3649330"/>
                  </a:ext>
                </a:extLst>
              </a:tr>
              <a:tr h="15567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QRS duration, ms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98 (85,108)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94 (88,111)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2939531"/>
                  </a:ext>
                </a:extLst>
              </a:tr>
              <a:tr h="15567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NT-pro-BNP, ng/l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72 (44,147)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75 (37,133)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4081895"/>
                  </a:ext>
                </a:extLst>
              </a:tr>
              <a:tr h="155676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CMR variables at enrolment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9866338"/>
                  </a:ext>
                </a:extLst>
              </a:tr>
              <a:tr h="15567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LVEDVi</a:t>
                      </a:r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, ml/m</a:t>
                      </a:r>
                      <a:r>
                        <a:rPr lang="en-GB" sz="1200" b="0" i="0" u="none" strike="noStrike" baseline="300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GB" sz="12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86 (66, 91)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80 (70,91)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0688419"/>
                  </a:ext>
                </a:extLst>
              </a:tr>
              <a:tr h="15567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LVEF, %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62 (55, 66)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60 (55,61)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397921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2D2F478-4CFB-47C7-B18A-3C72DBCE3E1A}"/>
              </a:ext>
            </a:extLst>
          </p:cNvPr>
          <p:cNvSpPr txBox="1"/>
          <p:nvPr/>
        </p:nvSpPr>
        <p:spPr>
          <a:xfrm>
            <a:off x="264171" y="1451888"/>
            <a:ext cx="5498813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Median age: 55 years (IQR 45 to 64)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34 (67%) 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At first diagnosis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Median LVEF: 25% </a:t>
            </a:r>
            <a:r>
              <a:rPr lang="en-GB" sz="1400" dirty="0">
                <a:solidFill>
                  <a:srgbClr val="002060"/>
                </a:solidFill>
              </a:rPr>
              <a:t>(IQR 20 to 33)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Median time from diagnosis: 4.9 yrs </a:t>
            </a:r>
            <a:r>
              <a:rPr lang="en-GB" sz="1400" dirty="0">
                <a:solidFill>
                  <a:srgbClr val="002060"/>
                </a:solidFill>
              </a:rPr>
              <a:t>(IQR: 2.1 to 8.3)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At enrolment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All in sinus rhythm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Median LVEF: 60% </a:t>
            </a:r>
            <a:r>
              <a:rPr lang="en-GB" sz="1400" dirty="0">
                <a:solidFill>
                  <a:srgbClr val="002060"/>
                </a:solidFill>
              </a:rPr>
              <a:t>(IQR 55 to 64)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Median NT-pro-BNP: 72ng/L </a:t>
            </a:r>
            <a:r>
              <a:rPr lang="en-GB" sz="1400" dirty="0">
                <a:solidFill>
                  <a:srgbClr val="002060"/>
                </a:solidFill>
              </a:rPr>
              <a:t>(IQR 39 to 135)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All patients on </a:t>
            </a:r>
            <a:r>
              <a:rPr lang="en-GB" dirty="0" err="1">
                <a:solidFill>
                  <a:srgbClr val="002060"/>
                </a:solidFill>
              </a:rPr>
              <a:t>ACEi</a:t>
            </a:r>
            <a:r>
              <a:rPr lang="en-GB" dirty="0">
                <a:solidFill>
                  <a:srgbClr val="002060"/>
                </a:solidFill>
              </a:rPr>
              <a:t>/ARB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45 (88%) on beta-blocker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24 (47%) on MRA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6 (12%) on loop diuretic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1 pt had CRT-D and 1 pt an ICD in situ  </a:t>
            </a:r>
          </a:p>
          <a:p>
            <a:pPr lvl="1"/>
            <a:r>
              <a:rPr lang="en-GB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9E5276-7867-4EF4-A1E9-CBD28EF33247}"/>
              </a:ext>
            </a:extLst>
          </p:cNvPr>
          <p:cNvSpPr/>
          <p:nvPr/>
        </p:nvSpPr>
        <p:spPr>
          <a:xfrm>
            <a:off x="5762984" y="2842260"/>
            <a:ext cx="6187716" cy="191885"/>
          </a:xfrm>
          <a:prstGeom prst="rect">
            <a:avLst/>
          </a:prstGeom>
          <a:solidFill>
            <a:srgbClr val="C00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41F160-6369-4888-AF9C-F80CC0624B88}"/>
              </a:ext>
            </a:extLst>
          </p:cNvPr>
          <p:cNvSpPr/>
          <p:nvPr/>
        </p:nvSpPr>
        <p:spPr>
          <a:xfrm>
            <a:off x="5762984" y="3406141"/>
            <a:ext cx="6187716" cy="200660"/>
          </a:xfrm>
          <a:prstGeom prst="rect">
            <a:avLst/>
          </a:prstGeom>
          <a:solidFill>
            <a:srgbClr val="C00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90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BBF0B-C9C0-480D-9362-616A6E3DA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093"/>
            <a:ext cx="10515600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Results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7371382-3D80-44A6-9FC8-7E8543FD9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4" y="1354781"/>
            <a:ext cx="4701025" cy="4734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dirty="0">
                <a:solidFill>
                  <a:srgbClr val="002060"/>
                </a:solidFill>
              </a:rPr>
              <a:t>Randomised phase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FB5A05C-BCE9-428C-9E9E-5CD55A3D94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3732600"/>
              </p:ext>
            </p:extLst>
          </p:nvPr>
        </p:nvGraphicFramePr>
        <p:xfrm>
          <a:off x="496544" y="1751944"/>
          <a:ext cx="4902770" cy="1005897"/>
        </p:xfrm>
        <a:graphic>
          <a:graphicData uri="http://schemas.openxmlformats.org/drawingml/2006/table">
            <a:tbl>
              <a:tblPr firstRow="1" bandRow="1"/>
              <a:tblGrid>
                <a:gridCol w="1890955">
                  <a:extLst>
                    <a:ext uri="{9D8B030D-6E8A-4147-A177-3AD203B41FA5}">
                      <a16:colId xmlns:a16="http://schemas.microsoft.com/office/drawing/2014/main" val="4224201541"/>
                    </a:ext>
                  </a:extLst>
                </a:gridCol>
                <a:gridCol w="522514">
                  <a:extLst>
                    <a:ext uri="{9D8B030D-6E8A-4147-A177-3AD203B41FA5}">
                      <a16:colId xmlns:a16="http://schemas.microsoft.com/office/drawing/2014/main" val="4164435941"/>
                    </a:ext>
                  </a:extLst>
                </a:gridCol>
                <a:gridCol w="2489301">
                  <a:extLst>
                    <a:ext uri="{9D8B030D-6E8A-4147-A177-3AD203B41FA5}">
                      <a16:colId xmlns:a16="http://schemas.microsoft.com/office/drawing/2014/main" val="55958968"/>
                    </a:ext>
                  </a:extLst>
                </a:gridCol>
              </a:tblGrid>
              <a:tr h="3677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Arm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Relapse</a:t>
                      </a:r>
                      <a:r>
                        <a:rPr lang="en-GB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 (%)</a:t>
                      </a:r>
                      <a:endParaRPr lang="en-GB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556182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Therapy withdrawal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11 (44)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840178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Control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0 (0)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003107"/>
                  </a:ext>
                </a:extLst>
              </a:tr>
            </a:tbl>
          </a:graphicData>
        </a:graphic>
      </p:graphicFrame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E516E10-01C1-4AE8-9B37-7FB4B9AA4CF8}"/>
              </a:ext>
            </a:extLst>
          </p:cNvPr>
          <p:cNvSpPr txBox="1">
            <a:spLocks/>
          </p:cNvSpPr>
          <p:nvPr/>
        </p:nvSpPr>
        <p:spPr>
          <a:xfrm>
            <a:off x="467510" y="3041172"/>
            <a:ext cx="5105976" cy="501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dirty="0">
                <a:solidFill>
                  <a:srgbClr val="002060"/>
                </a:solidFill>
              </a:rPr>
              <a:t>Single-arm cross-over phase</a:t>
            </a:r>
            <a:endParaRPr lang="en-GB" dirty="0">
              <a:solidFill>
                <a:srgbClr val="002060"/>
              </a:solidFill>
            </a:endParaRPr>
          </a:p>
          <a:p>
            <a:pPr marL="363538" lvl="1" indent="-276225">
              <a:tabLst>
                <a:tab pos="87313" algn="l"/>
              </a:tabLst>
            </a:pP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1B92D5-AF65-4FF0-AE78-F91DE8DF79BC}"/>
              </a:ext>
            </a:extLst>
          </p:cNvPr>
          <p:cNvSpPr txBox="1"/>
          <p:nvPr/>
        </p:nvSpPr>
        <p:spPr>
          <a:xfrm>
            <a:off x="1041783" y="5281145"/>
            <a:ext cx="10352314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Of 50 pts who began therapy withdrawal, 20 (40%) met primary end-point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520383-F139-4BFA-8062-148DAA6D48ED}"/>
              </a:ext>
            </a:extLst>
          </p:cNvPr>
          <p:cNvSpPr txBox="1"/>
          <p:nvPr/>
        </p:nvSpPr>
        <p:spPr>
          <a:xfrm>
            <a:off x="1041783" y="5704296"/>
            <a:ext cx="103536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25 of 50 (50%) patients completed follow-up without re-initiation of treatment</a:t>
            </a:r>
            <a:endParaRPr lang="en-GB" sz="3200" dirty="0">
              <a:solidFill>
                <a:schemeClr val="bg1"/>
              </a:solidFill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7721768C-AC60-457A-8FF6-13F31ADEFF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544049"/>
              </p:ext>
            </p:extLst>
          </p:nvPr>
        </p:nvGraphicFramePr>
        <p:xfrm>
          <a:off x="545724" y="3420975"/>
          <a:ext cx="4868103" cy="738366"/>
        </p:xfrm>
        <a:graphic>
          <a:graphicData uri="http://schemas.openxmlformats.org/drawingml/2006/table">
            <a:tbl>
              <a:tblPr firstRow="1" bandRow="1"/>
              <a:tblGrid>
                <a:gridCol w="2025641">
                  <a:extLst>
                    <a:ext uri="{9D8B030D-6E8A-4147-A177-3AD203B41FA5}">
                      <a16:colId xmlns:a16="http://schemas.microsoft.com/office/drawing/2014/main" val="4224201541"/>
                    </a:ext>
                  </a:extLst>
                </a:gridCol>
                <a:gridCol w="463770">
                  <a:extLst>
                    <a:ext uri="{9D8B030D-6E8A-4147-A177-3AD203B41FA5}">
                      <a16:colId xmlns:a16="http://schemas.microsoft.com/office/drawing/2014/main" val="4164435941"/>
                    </a:ext>
                  </a:extLst>
                </a:gridCol>
                <a:gridCol w="2378692">
                  <a:extLst>
                    <a:ext uri="{9D8B030D-6E8A-4147-A177-3AD203B41FA5}">
                      <a16:colId xmlns:a16="http://schemas.microsoft.com/office/drawing/2014/main" val="55958968"/>
                    </a:ext>
                  </a:extLst>
                </a:gridCol>
              </a:tblGrid>
              <a:tr h="404991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Arm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Relapse</a:t>
                      </a:r>
                      <a:r>
                        <a:rPr lang="en-GB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 (%)</a:t>
                      </a:r>
                      <a:endParaRPr lang="en-GB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556182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Therapy withdrawal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9 (36)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8401789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B61F2EED-B732-4B1A-BB90-807BD7640114}"/>
              </a:ext>
            </a:extLst>
          </p:cNvPr>
          <p:cNvSpPr/>
          <p:nvPr/>
        </p:nvSpPr>
        <p:spPr>
          <a:xfrm>
            <a:off x="473153" y="4266800"/>
            <a:ext cx="495518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 lvl="1" indent="-276225">
              <a:tabLst>
                <a:tab pos="87313" algn="l"/>
              </a:tabLst>
            </a:pPr>
            <a:r>
              <a:rPr lang="en-GB" dirty="0">
                <a:solidFill>
                  <a:srgbClr val="002060"/>
                </a:solidFill>
              </a:rPr>
              <a:t>Further 3 restarted therapy</a:t>
            </a:r>
          </a:p>
          <a:p>
            <a:pPr marL="909637" lvl="2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2 for hypertension, 1 for AF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F7E7FE-DD6C-4F83-BAEE-E8A166441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870" y="1429197"/>
            <a:ext cx="6233223" cy="36267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7093B1-7753-47BD-A896-B33CA0AC5E30}"/>
              </a:ext>
            </a:extLst>
          </p:cNvPr>
          <p:cNvSpPr txBox="1"/>
          <p:nvPr/>
        </p:nvSpPr>
        <p:spPr>
          <a:xfrm>
            <a:off x="1041783" y="6141602"/>
            <a:ext cx="103536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16 of 50 (32%) completed withdrawal without deterioration in LVEF (&gt;3%)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38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3" grpId="0"/>
      <p:bldP spid="14" grpId="0" animBg="1"/>
      <p:bldP spid="15" grpId="0" animBg="1"/>
      <p:bldP spid="12" grpId="0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1117</TotalTime>
  <Words>1762</Words>
  <Application>Microsoft Office PowerPoint</Application>
  <PresentationFormat>Widescreen</PresentationFormat>
  <Paragraphs>408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Withdrawal of pharmacological therapy for heart failure in recovered dilated cardiomyopathy – a randomised trial  TRED-HF</vt:lpstr>
      <vt:lpstr>Dilated Cardiomyopathy: From Failure to ‘Success’</vt:lpstr>
      <vt:lpstr>TRED-HF</vt:lpstr>
      <vt:lpstr>PowerPoint Presentation</vt:lpstr>
      <vt:lpstr>Pre-specified end-points</vt:lpstr>
      <vt:lpstr>Patient Safety</vt:lpstr>
      <vt:lpstr>Randomised phase</vt:lpstr>
      <vt:lpstr>Baseline</vt:lpstr>
      <vt:lpstr>Results</vt:lpstr>
      <vt:lpstr>Primary end-point components</vt:lpstr>
      <vt:lpstr>Safety end-points</vt:lpstr>
      <vt:lpstr>Secondary end-points</vt:lpstr>
      <vt:lpstr>Exploratory analyses</vt:lpstr>
      <vt:lpstr>Conclusion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Withdrawal of pharmacological therapy for heart failure in recovered dilated cardiomyopathy – a randomised trial  TRED-HF</dc:title>
  <dc:creator>Halliday Brian</dc:creator>
  <cp:lastModifiedBy>Marissa Alanis</cp:lastModifiedBy>
  <cp:revision>77</cp:revision>
  <dcterms:created xsi:type="dcterms:W3CDTF">2018-10-08T10:55:50Z</dcterms:created>
  <dcterms:modified xsi:type="dcterms:W3CDTF">2018-11-09T22:47:17Z</dcterms:modified>
</cp:coreProperties>
</file>